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embeddedFontLst>
    <p:embeddedFont>
      <p:font typeface="Do Hyeon" panose="020B0600000101010101" pitchFamily="34" charset="-127"/>
      <p:regular r:id="rId34"/>
    </p:embeddedFont>
    <p:embeddedFont>
      <p:font typeface="Noto Sans KR" panose="020B0600000101010101" charset="-127"/>
      <p:regular r:id="rId35"/>
      <p:bold r:id="rId36"/>
    </p:embeddedFont>
    <p:embeddedFont>
      <p:font typeface="Malgun Gothic" panose="020B0503020000020004" pitchFamily="50" charset="-127"/>
      <p:regular r:id="rId37"/>
      <p:bold r:id="rId38"/>
    </p:embeddedFont>
    <p:embeddedFont>
      <p:font typeface="Noto Sans" panose="020B0502040504020204" pitchFamily="34" charset="0"/>
      <p:regular r:id="rId39"/>
    </p:embeddedFont>
    <p:embeddedFont>
      <p:font typeface="Noto Sans Symbols" panose="020B0600000101010101" charset="0"/>
      <p:regular r:id="rId4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2" roundtripDataSignature="AMtx7mg5U4jNfEZ3383Pm8PKyWgUGKGB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45B0B7-F408-4E15-96BB-B00BC16AA816}">
  <a:tblStyle styleId="{E245B0B7-F408-4E15-96BB-B00BC16AA81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D39FA2DB-4205-484D-9D51-DB9ED44BB2D0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안녕하십니까 시각장애인을 위한 코디 추천 시스템 설계 발표를 맡은 장민준입니다.</a:t>
            </a: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bdf298efa5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0" name="Google Shape;250;g2bdf298efa5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c4521c7f9c_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0" name="Google Shape;260;g2c4521c7f9c_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6b4f975d25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5" name="Google Shape;275;g26b4f975d25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c2b66be145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5" name="Google Shape;285;g2c2b66be145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c2b66be145_2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5" name="Google Shape;295;g2c2b66be145_2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c2b66be145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05" name="Google Shape;305;g2c2b66be145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c2b66be145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5" name="Google Shape;315;g2c2b66be145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bdf298efa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5" name="Google Shape;325;g2bdf298efa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c071c2f08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다음으로 UI 설계입니다.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먼저 카메라 기능 같은 경우, 사용자가 로그인을 하면 메인화면으로 이동하게 됩니다. 여기서 카메라 버튼을 누르면 사용자가 가져온 의류를 인식할 수 있는 촬영 화면이 나오게 됩니다. 촬영하기 버튼을 누르면 의류에 대한 정보를 TTS로 전달받은 뒤 코디 추천이나 색상 추천을 받을 수 있게 됩니다. 코디 추천을 할 경우 가져온 의류와 전반적으로 어울리는 코디를 추천받을 수 있고, 색상 추천을 할 경우 가져온 의류와 어울리는 색상만을 추천받을 수 있게 됩니다. 그리고 확인하기 버튼을 누르면 사용자가 추천을 받고 가져온 의류가 적합한 의류인지 다시 한 번 확인할 수 있습니다.</a:t>
            </a:r>
            <a:endParaRPr/>
          </a:p>
        </p:txBody>
      </p:sp>
      <p:sp>
        <p:nvSpPr>
          <p:cNvPr id="335" name="Google Shape;335;g2c071c2f08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1" name="Google Shape;35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발표는 다음과 같은 순서로 진행하겠습니다.</a:t>
            </a: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c071c2f08b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5" name="Google Shape;365;g2c071c2f08b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c80477edda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78" name="Google Shape;378;g2c80477edda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c0a0c89de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93" name="Google Shape;393;g2c0a0c89de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4" name="Google Shape;40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15" name="Google Shape;41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9f0492dd8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9" name="Google Shape;429;g29f0492dd8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bdf298efa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2" name="Google Shape;442;g2bdf298efa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6b4f975d2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54" name="Google Shape;454;g26b4f975d2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4" name="Google Shape;46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3" name="Google Shape;47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먼저 지난 발표에서의 지적 사항과 그에 대한 답변입니다.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첫번째, 코디 추천의 근거와 정확성을 명확하게 할 것이라는 사항입니다.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이에 대해 저희는 한국패션산업연구원에서 데이터 검수를 거친 데이터셋을 사용할 것이며 이를 사용설명서에 언급함으로써 사용자들에게 알릴 것입니다.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두번째, 추천한 의류가 맞는 지 확인하는 기능이 필요하다는 점입니다.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그래서 저희는 의류 추천 후 사용자가 고른 의류를 다시 확인할 수 있는 기능을 추가했습니다.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마지막으로, 실제 장애인 입장에서 볼 것이라는 점입니다.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그래서 저희는 서울시각장애인복지관에 자문을 요청했고 또한 실제 시각장애인분과 인터뷰를 요청했으며 이를 토대로 시스템 수정중에 있습니다.</a:t>
            </a:r>
            <a:endParaRPr/>
          </a:p>
        </p:txBody>
      </p:sp>
      <p:sp>
        <p:nvSpPr>
          <p:cNvPr id="142" name="Google Shape;14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6" name="Google Shape;49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08" name="Google Shape;50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c80477edda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먼저 지난 발표에서의 지적 사항과 그에 대한 답변입니다.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첫번째, 코디 추천의 근거와 정확성을 명확하게 할 것이라는 사항입니다.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이에 대해 저희는 한국패션산업연구원에서 데이터 검수를 거친 데이터셋을 사용할 것이며 이를 사용설명서에 언급함으로써 사용자들에게 알릴 것입니다.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두번째, 추천한 의류가 맞는 지 확인하는 기능이 필요하다는 점입니다.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그래서 저희는 의류 추천 후 사용자가 고른 의류를 다시 확인할 수 있는 기능을 추가했습니다.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마지막으로, 실제 장애인 입장에서 볼 것이라는 점입니다.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그래서 저희는 서울시각장애인복지관에 자문을 요청했고 또한 실제 시각장애인분과 인터뷰를 요청했으며 이를 토대로 시스템 수정중에 있습니다.</a:t>
            </a:r>
            <a:endParaRPr/>
          </a:p>
        </p:txBody>
      </p:sp>
      <p:sp>
        <p:nvSpPr>
          <p:cNvPr id="158" name="Google Shape;158;g2c80477edda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b007eaca30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0" name="Google Shape;170;g2b007eaca30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0" name="Google Shape;1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1" name="Google Shape;21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5" name="Google Shape;22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5" name="Google Shape;23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MJ123-SG" TargetMode="External"/><Relationship Id="rId3" Type="http://schemas.openxmlformats.org/officeDocument/2006/relationships/image" Target="../media/image9.png"/><Relationship Id="rId7" Type="http://schemas.openxmlformats.org/officeDocument/2006/relationships/hyperlink" Target="https://github.com/orgs/Capstone-Clothing/people/OrangeKim98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orgs/Capstone-Clothing/" TargetMode="External"/><Relationship Id="rId5" Type="http://schemas.openxmlformats.org/officeDocument/2006/relationships/image" Target="../media/image10.png"/><Relationship Id="rId10" Type="http://schemas.openxmlformats.org/officeDocument/2006/relationships/hyperlink" Target="https://github.com/roin0917" TargetMode="External"/><Relationship Id="rId4" Type="http://schemas.openxmlformats.org/officeDocument/2006/relationships/image" Target="../media/image8.png"/><Relationship Id="rId9" Type="http://schemas.openxmlformats.org/officeDocument/2006/relationships/hyperlink" Target="https://github.com/yoonjin301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10185575" y="687050"/>
            <a:ext cx="1954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종합설계 설계서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5780600" y="2206600"/>
            <a:ext cx="5200500" cy="16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ko-KR" sz="6000" b="1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시각장애인</a:t>
            </a:r>
            <a:r>
              <a:rPr lang="ko-KR" sz="6000" b="1" i="0" u="none" strike="noStrike" cap="non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을</a:t>
            </a:r>
            <a:r>
              <a:rPr lang="ko-KR" sz="1500" b="1" i="0" u="none" strike="noStrike" cap="non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6000" b="1" i="0" u="none" strike="noStrike" cap="non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위한</a:t>
            </a:r>
            <a:r>
              <a:rPr lang="ko-KR" sz="1500" b="1" i="0" u="none" strike="noStrike" cap="non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endParaRPr sz="15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ko-KR" sz="6000" b="1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코디</a:t>
            </a:r>
            <a:r>
              <a:rPr lang="ko-KR" sz="1500" b="1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6000" b="1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추천</a:t>
            </a:r>
            <a:r>
              <a:rPr lang="ko-KR" sz="1500" b="1" i="0" u="none" strike="noStrike" cap="non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6000" b="1" i="0" u="none" strike="noStrike" cap="none">
                <a:solidFill>
                  <a:srgbClr val="000000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endParaRPr sz="6000" b="0" i="0" u="none" strike="noStrike" cap="none">
              <a:solidFill>
                <a:srgbClr val="0070C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778300" y="4068300"/>
            <a:ext cx="62028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ko-KR" sz="33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Outfit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33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Recommendation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33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System </a:t>
            </a:r>
            <a:endParaRPr sz="3300" b="1" i="0" u="none" strike="noStrike" cap="non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ko-KR" sz="33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for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33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Visually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33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Impaired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33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Person</a:t>
            </a:r>
            <a:endParaRPr sz="3300" b="0" i="0" u="none" strike="noStrike" cap="non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49328" y="-1224150"/>
            <a:ext cx="6202900" cy="5339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23925" y="4854450"/>
            <a:ext cx="2652549" cy="262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 flipH="1">
            <a:off x="9455050" y="1092375"/>
            <a:ext cx="2736950" cy="98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1"/>
          <p:cNvGrpSpPr/>
          <p:nvPr/>
        </p:nvGrpSpPr>
        <p:grpSpPr>
          <a:xfrm>
            <a:off x="179426" y="5275750"/>
            <a:ext cx="3512749" cy="1257350"/>
            <a:chOff x="206626" y="5185025"/>
            <a:chExt cx="3512749" cy="1257350"/>
          </a:xfrm>
        </p:grpSpPr>
        <p:sp>
          <p:nvSpPr>
            <p:cNvPr id="91" name="Google Shape;91;p1"/>
            <p:cNvSpPr txBox="1"/>
            <p:nvPr/>
          </p:nvSpPr>
          <p:spPr>
            <a:xfrm>
              <a:off x="206626" y="5272675"/>
              <a:ext cx="1885200" cy="116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ko-KR" sz="16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(팀장) 2018150009</a:t>
              </a:r>
              <a:endParaRPr sz="16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ko-KR" sz="16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        2019156028</a:t>
              </a:r>
              <a:endParaRPr sz="16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ko-KR" sz="16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        2020152037</a:t>
              </a:r>
              <a:endParaRPr sz="16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ko-KR" sz="16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          2020152039</a:t>
              </a:r>
              <a:endParaRPr sz="16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92" name="Google Shape;92;p1"/>
            <p:cNvSpPr txBox="1"/>
            <p:nvPr/>
          </p:nvSpPr>
          <p:spPr>
            <a:xfrm>
              <a:off x="2313275" y="5185025"/>
              <a:ext cx="1406100" cy="121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endParaRPr sz="2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ko-KR" sz="16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김주환</a:t>
              </a:r>
              <a:endParaRPr sz="16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endParaRPr sz="2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ko-KR" sz="16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장민준</a:t>
              </a:r>
              <a:endParaRPr sz="16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endParaRPr sz="2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ko-KR" sz="16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정윤진</a:t>
              </a:r>
              <a:endParaRPr sz="16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endParaRPr sz="2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ko-KR" sz="16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최아로인</a:t>
              </a:r>
              <a:endParaRPr sz="16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93" name="Google Shape;93;p1"/>
          <p:cNvSpPr/>
          <p:nvPr/>
        </p:nvSpPr>
        <p:spPr>
          <a:xfrm>
            <a:off x="0" y="5202500"/>
            <a:ext cx="4048200" cy="36300"/>
          </a:xfrm>
          <a:prstGeom prst="rect">
            <a:avLst/>
          </a:prstGeom>
          <a:solidFill>
            <a:srgbClr val="5D6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731100" y="4677588"/>
            <a:ext cx="2909400" cy="4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6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지도교수  :  박정민	(서명)</a:t>
            </a:r>
            <a:endParaRPr sz="16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4017900" y="5146850"/>
            <a:ext cx="147000" cy="147600"/>
          </a:xfrm>
          <a:prstGeom prst="ellipse">
            <a:avLst/>
          </a:prstGeom>
          <a:solidFill>
            <a:srgbClr val="5D6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9455050" y="1087250"/>
            <a:ext cx="105600" cy="108300"/>
          </a:xfrm>
          <a:prstGeom prst="ellipse">
            <a:avLst/>
          </a:prstGeom>
          <a:solidFill>
            <a:srgbClr val="30A7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0867175" y="1092375"/>
            <a:ext cx="1272600" cy="4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2024.03.21.</a:t>
            </a:r>
            <a:endParaRPr sz="16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424050" y="4598375"/>
            <a:ext cx="1018800" cy="56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g2bdf298efa5_0_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g2bdf298efa5_0_5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g2bdf298efa5_0_5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g2bdf298efa5_0_52"/>
          <p:cNvSpPr txBox="1"/>
          <p:nvPr/>
        </p:nvSpPr>
        <p:spPr>
          <a:xfrm>
            <a:off x="293500" y="197250"/>
            <a:ext cx="105111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56" name="Google Shape;256;g2bdf298efa5_0_52"/>
          <p:cNvSpPr txBox="1"/>
          <p:nvPr/>
        </p:nvSpPr>
        <p:spPr>
          <a:xfrm>
            <a:off x="1411110" y="15194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흐름도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57" name="Google Shape;257;g2bdf298efa5_0_5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124542" y="162174"/>
            <a:ext cx="9661348" cy="6533651"/>
          </a:xfrm>
          <a:prstGeom prst="rect">
            <a:avLst/>
          </a:prstGeom>
          <a:noFill/>
          <a:ln w="19050" cap="flat" cmpd="sng">
            <a:solidFill>
              <a:srgbClr val="3A4CA8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g2c4521c7f9c_3_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g2c4521c7f9c_3_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g2c4521c7f9c_3_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2c4521c7f9c_3_9"/>
          <p:cNvSpPr txBox="1"/>
          <p:nvPr/>
        </p:nvSpPr>
        <p:spPr>
          <a:xfrm>
            <a:off x="293500" y="197250"/>
            <a:ext cx="105111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66" name="Google Shape;266;g2c4521c7f9c_3_9"/>
          <p:cNvSpPr txBox="1"/>
          <p:nvPr/>
        </p:nvSpPr>
        <p:spPr>
          <a:xfrm>
            <a:off x="1411110" y="15194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S/W 모듈 상세 설계 - App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67" name="Google Shape;267;g2c4521c7f9c_3_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697218" y="69980"/>
            <a:ext cx="9320074" cy="6699377"/>
          </a:xfrm>
          <a:prstGeom prst="rect">
            <a:avLst/>
          </a:prstGeom>
          <a:noFill/>
          <a:ln w="19050" cap="flat" cmpd="sng">
            <a:solidFill>
              <a:srgbClr val="3A4CA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8" name="Google Shape;268;g2c4521c7f9c_3_9"/>
          <p:cNvSpPr/>
          <p:nvPr/>
        </p:nvSpPr>
        <p:spPr>
          <a:xfrm>
            <a:off x="2967950" y="197250"/>
            <a:ext cx="2106300" cy="376200"/>
          </a:xfrm>
          <a:prstGeom prst="frame">
            <a:avLst>
              <a:gd name="adj1" fmla="val 7327"/>
            </a:avLst>
          </a:prstGeom>
          <a:solidFill>
            <a:srgbClr val="FF0000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9" name="Google Shape;269;g2c4521c7f9c_3_9"/>
          <p:cNvSpPr/>
          <p:nvPr/>
        </p:nvSpPr>
        <p:spPr>
          <a:xfrm>
            <a:off x="5306375" y="197250"/>
            <a:ext cx="2174100" cy="376200"/>
          </a:xfrm>
          <a:prstGeom prst="frame">
            <a:avLst>
              <a:gd name="adj1" fmla="val 7327"/>
            </a:avLst>
          </a:prstGeom>
          <a:solidFill>
            <a:srgbClr val="FF0000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0" name="Google Shape;270;g2c4521c7f9c_3_9"/>
          <p:cNvSpPr/>
          <p:nvPr/>
        </p:nvSpPr>
        <p:spPr>
          <a:xfrm>
            <a:off x="7712600" y="197250"/>
            <a:ext cx="1702800" cy="376200"/>
          </a:xfrm>
          <a:prstGeom prst="frame">
            <a:avLst>
              <a:gd name="adj1" fmla="val 7327"/>
            </a:avLst>
          </a:prstGeom>
          <a:solidFill>
            <a:srgbClr val="FF0000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1" name="Google Shape;271;g2c4521c7f9c_3_9"/>
          <p:cNvSpPr/>
          <p:nvPr/>
        </p:nvSpPr>
        <p:spPr>
          <a:xfrm>
            <a:off x="9635675" y="197250"/>
            <a:ext cx="2106300" cy="376200"/>
          </a:xfrm>
          <a:prstGeom prst="frame">
            <a:avLst>
              <a:gd name="adj1" fmla="val 7327"/>
            </a:avLst>
          </a:prstGeom>
          <a:solidFill>
            <a:srgbClr val="FF0000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2" name="Google Shape;272;g2c4521c7f9c_3_9"/>
          <p:cNvSpPr/>
          <p:nvPr/>
        </p:nvSpPr>
        <p:spPr>
          <a:xfrm>
            <a:off x="5306375" y="3258000"/>
            <a:ext cx="2174100" cy="376200"/>
          </a:xfrm>
          <a:prstGeom prst="frame">
            <a:avLst>
              <a:gd name="adj1" fmla="val 7327"/>
            </a:avLst>
          </a:prstGeom>
          <a:solidFill>
            <a:srgbClr val="FF0000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g26b4f975d25_0_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g26b4f975d25_0_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26b4f975d25_0_3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g26b4f975d25_0_32"/>
          <p:cNvSpPr txBox="1"/>
          <p:nvPr/>
        </p:nvSpPr>
        <p:spPr>
          <a:xfrm>
            <a:off x="293500" y="197250"/>
            <a:ext cx="104655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81" name="Google Shape;281;g26b4f975d25_0_32"/>
          <p:cNvSpPr txBox="1"/>
          <p:nvPr/>
        </p:nvSpPr>
        <p:spPr>
          <a:xfrm>
            <a:off x="1411110" y="15194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S/W 모듈 상세 설계 - Server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82" name="Google Shape;282;g26b4f975d25_0_3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40350" y="2137025"/>
            <a:ext cx="8175002" cy="4530574"/>
          </a:xfrm>
          <a:prstGeom prst="rect">
            <a:avLst/>
          </a:prstGeom>
          <a:noFill/>
          <a:ln w="19050" cap="flat" cmpd="sng">
            <a:solidFill>
              <a:srgbClr val="3A4CA8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g2c2b66be145_2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g2c2b66be145_2_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g2c2b66be145_2_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g2c2b66be145_2_1"/>
          <p:cNvSpPr txBox="1"/>
          <p:nvPr/>
        </p:nvSpPr>
        <p:spPr>
          <a:xfrm>
            <a:off x="293500" y="197250"/>
            <a:ext cx="104313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91" name="Google Shape;291;g2c2b66be145_2_1"/>
          <p:cNvSpPr txBox="1"/>
          <p:nvPr/>
        </p:nvSpPr>
        <p:spPr>
          <a:xfrm>
            <a:off x="1411110" y="15194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Server 모듈 상세 설계 (1/4) - 의류 이미지 전처리 모듈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292" name="Google Shape;292;g2c2b66be145_2_1"/>
          <p:cNvGraphicFramePr/>
          <p:nvPr/>
        </p:nvGraphicFramePr>
        <p:xfrm>
          <a:off x="1586425" y="2191925"/>
          <a:ext cx="10287000" cy="3750065"/>
        </p:xfrm>
        <a:graphic>
          <a:graphicData uri="http://schemas.openxmlformats.org/drawingml/2006/table">
            <a:tbl>
              <a:tblPr>
                <a:noFill/>
                <a:tableStyleId>{D39FA2DB-4205-484D-9D51-DB9ED44BB2D0}</a:tableStyleId>
              </a:tblPr>
              <a:tblGrid>
                <a:gridCol w="193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6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기능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gridSpan="4">
                  <a:txBody>
                    <a:bodyPr/>
                    <a:lstStyle/>
                    <a:p>
                      <a:pPr marL="4572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클라이언트에게 서버로 전송받은 의류 이미지를 분류하기 위해 전처리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모듈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72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Preprocess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/>
                </a:tc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이미지를 전처리하는 모듈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625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주요 메서드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11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preprocess_img()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이미지 크기조정, 정규화, 채널조정, 차원확장 등의 전처리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026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g2c2b66be145_2_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g2c2b66be145_2_5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g2c2b66be145_2_5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g2c2b66be145_2_52"/>
          <p:cNvSpPr txBox="1"/>
          <p:nvPr/>
        </p:nvSpPr>
        <p:spPr>
          <a:xfrm>
            <a:off x="293500" y="197250"/>
            <a:ext cx="104085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01" name="Google Shape;301;g2c2b66be145_2_52"/>
          <p:cNvSpPr txBox="1"/>
          <p:nvPr/>
        </p:nvSpPr>
        <p:spPr>
          <a:xfrm>
            <a:off x="1411110" y="15194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Server 모듈 상세 설계 (2/4) - 의류 분석 모듈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302" name="Google Shape;302;g2c2b66be145_2_52"/>
          <p:cNvGraphicFramePr/>
          <p:nvPr/>
        </p:nvGraphicFramePr>
        <p:xfrm>
          <a:off x="1586425" y="2191925"/>
          <a:ext cx="10287000" cy="4389045"/>
        </p:xfrm>
        <a:graphic>
          <a:graphicData uri="http://schemas.openxmlformats.org/drawingml/2006/table">
            <a:tbl>
              <a:tblPr>
                <a:noFill/>
                <a:tableStyleId>{D39FA2DB-4205-484D-9D51-DB9ED44BB2D0}</a:tableStyleId>
              </a:tblPr>
              <a:tblGrid>
                <a:gridCol w="193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6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기능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l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4572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클라이언트 측에서 보낸 의류 이미지를 분석하는 모듈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모듈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72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Classification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/>
                </a:tc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이미지의 정보(색상, 종류)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625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주요 메서드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819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conv2d()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max_pooling2d()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flatten()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dense()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CNN모델의 기본 구조 설계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026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cnn_model()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정의된 메서드를 통해 CNN 모델의 구조를 정의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g2c2b66be145_2_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g2c2b66be145_2_4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g2c2b66be145_2_4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2c2b66be145_2_41"/>
          <p:cNvSpPr txBox="1"/>
          <p:nvPr/>
        </p:nvSpPr>
        <p:spPr>
          <a:xfrm>
            <a:off x="293500" y="197250"/>
            <a:ext cx="108066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11" name="Google Shape;311;g2c2b66be145_2_41"/>
          <p:cNvSpPr txBox="1"/>
          <p:nvPr/>
        </p:nvSpPr>
        <p:spPr>
          <a:xfrm>
            <a:off x="1411099" y="1519425"/>
            <a:ext cx="9217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Server 모듈 상세 설계 (3/4) - 의류 정보에 따른 코디 추천 모듈 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312" name="Google Shape;312;g2c2b66be145_2_41"/>
          <p:cNvGraphicFramePr/>
          <p:nvPr/>
        </p:nvGraphicFramePr>
        <p:xfrm>
          <a:off x="1586425" y="2191925"/>
          <a:ext cx="10287000" cy="3750065"/>
        </p:xfrm>
        <a:graphic>
          <a:graphicData uri="http://schemas.openxmlformats.org/drawingml/2006/table">
            <a:tbl>
              <a:tblPr>
                <a:noFill/>
                <a:tableStyleId>{D39FA2DB-4205-484D-9D51-DB9ED44BB2D0}</a:tableStyleId>
              </a:tblPr>
              <a:tblGrid>
                <a:gridCol w="193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6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기능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l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4572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분석한 의류 이미지를 바탕으로 어울리는 코디를 추천함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모듈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72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Recommendation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/>
                </a:tc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인식한 의류와 어울리는 코디를 추천하는 모듈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625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주요 메서드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11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Stylercm()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인식한 옷의 카테고리와 같은 스타일의 다른 카테고리 옷 추천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026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g2c2b66be145_2_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g2c2b66be145_2_6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g2c2b66be145_2_6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g2c2b66be145_2_61"/>
          <p:cNvSpPr txBox="1"/>
          <p:nvPr/>
        </p:nvSpPr>
        <p:spPr>
          <a:xfrm>
            <a:off x="293500" y="197250"/>
            <a:ext cx="103974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21" name="Google Shape;321;g2c2b66be145_2_61"/>
          <p:cNvSpPr txBox="1"/>
          <p:nvPr/>
        </p:nvSpPr>
        <p:spPr>
          <a:xfrm>
            <a:off x="1411110" y="15194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Server 모듈 상세 설계 (4/4) - 색상 추천 모듈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322" name="Google Shape;322;g2c2b66be145_2_61"/>
          <p:cNvGraphicFramePr/>
          <p:nvPr/>
        </p:nvGraphicFramePr>
        <p:xfrm>
          <a:off x="1586425" y="219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{D39FA2DB-4205-484D-9D51-DB9ED44BB2D0}</a:tableStyleId>
              </a:tblPr>
              <a:tblGrid>
                <a:gridCol w="193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6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기능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l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4572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분석한 의류 이미지의 색상 정보를 바탕으로 어울리는 색상을 추천함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모듈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72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Color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solidFill>
                      <a:schemeClr val="lt1"/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DB에 분류한 색상 조합을 가져와 사용자에게 추천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625">
                <a:tc row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주요 메서드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11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priority_color()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solidFill>
                      <a:schemeClr val="lt1"/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인식된 의류 정보에서 가장 분포도가 높은 색 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13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026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matching_list()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DB와 연동해 가져온 색 조합 리스트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g2bdf298efa5_0_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g2bdf298efa5_0_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g2bdf298efa5_0_4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g2bdf298efa5_0_44"/>
          <p:cNvSpPr txBox="1"/>
          <p:nvPr/>
        </p:nvSpPr>
        <p:spPr>
          <a:xfrm>
            <a:off x="293500" y="197250"/>
            <a:ext cx="107043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(2/4)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31" name="Google Shape;331;g2bdf298efa5_0_44"/>
          <p:cNvSpPr txBox="1"/>
          <p:nvPr/>
        </p:nvSpPr>
        <p:spPr>
          <a:xfrm>
            <a:off x="1411110" y="15194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API 설계 - 기온에 따른 코디 추천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332" name="Google Shape;332;g2bdf298efa5_0_44"/>
          <p:cNvGraphicFramePr/>
          <p:nvPr/>
        </p:nvGraphicFramePr>
        <p:xfrm>
          <a:off x="1586425" y="219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{D39FA2DB-4205-484D-9D51-DB9ED44BB2D0}</a:tableStyleId>
              </a:tblPr>
              <a:tblGrid>
                <a:gridCol w="193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6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9575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weatherCodi(temp)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5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457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현재 위치 또는 다른 지역의 온도 정보를 받으면 그에 따른 추천 코디를 알려줌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입력값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변수명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2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Double temp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solidFill>
                      <a:schemeClr val="lt1"/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현재 위치 또는 다른 지역의 온도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625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리턴값 (json)</a:t>
                      </a:r>
                      <a:endParaRPr sz="18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변수명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11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String weatherRcm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입력된 온도에 따른 코디 추천 내용</a:t>
                      </a:r>
                      <a:endParaRPr sz="18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31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g2c071c2f08b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41599" y="3906001"/>
            <a:ext cx="4340536" cy="388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g2c071c2f08b_0_0"/>
          <p:cNvSpPr txBox="1"/>
          <p:nvPr/>
        </p:nvSpPr>
        <p:spPr>
          <a:xfrm>
            <a:off x="582100" y="1333350"/>
            <a:ext cx="5375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UI 설계 내용 (1/</a:t>
            </a:r>
            <a:r>
              <a:rPr lang="ko-KR" sz="2500" b="1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4</a:t>
            </a:r>
            <a:r>
              <a:rPr lang="ko-KR" sz="2500" b="1" i="0" u="none" strike="noStrike" cap="non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) - 카메라 기능</a:t>
            </a:r>
            <a:endParaRPr sz="2500" b="0" i="0" u="none" strike="noStrike" cap="none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39" name="Google Shape;339;g2c071c2f08b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g2c071c2f08b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g2c071c2f08b_0_0"/>
          <p:cNvSpPr txBox="1"/>
          <p:nvPr/>
        </p:nvSpPr>
        <p:spPr>
          <a:xfrm>
            <a:off x="293500" y="197250"/>
            <a:ext cx="106254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(3/4)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42" name="Google Shape;342;g2c071c2f08b_0_0"/>
          <p:cNvSpPr txBox="1"/>
          <p:nvPr/>
        </p:nvSpPr>
        <p:spPr>
          <a:xfrm>
            <a:off x="4522388" y="5858938"/>
            <a:ext cx="16668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의류 인식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43" name="Google Shape;343;g2c071c2f08b_0_0"/>
          <p:cNvSpPr txBox="1"/>
          <p:nvPr/>
        </p:nvSpPr>
        <p:spPr>
          <a:xfrm>
            <a:off x="2551650" y="5858950"/>
            <a:ext cx="16668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의류 촬영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44" name="Google Shape;344;g2c071c2f08b_0_0"/>
          <p:cNvSpPr txBox="1"/>
          <p:nvPr/>
        </p:nvSpPr>
        <p:spPr>
          <a:xfrm>
            <a:off x="582100" y="5858950"/>
            <a:ext cx="16656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메인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45" name="Google Shape;345;g2c071c2f08b_0_0"/>
          <p:cNvSpPr txBox="1"/>
          <p:nvPr/>
        </p:nvSpPr>
        <p:spPr>
          <a:xfrm>
            <a:off x="6493138" y="5858950"/>
            <a:ext cx="16668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코디 추천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46" name="Google Shape;346;g2c071c2f08b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2100" y="2084549"/>
            <a:ext cx="11498158" cy="3666162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g2c071c2f08b_0_0"/>
          <p:cNvSpPr txBox="1"/>
          <p:nvPr/>
        </p:nvSpPr>
        <p:spPr>
          <a:xfrm>
            <a:off x="8463888" y="5858950"/>
            <a:ext cx="16668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색상 추천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48" name="Google Shape;348;g2c071c2f08b_0_0"/>
          <p:cNvSpPr txBox="1"/>
          <p:nvPr/>
        </p:nvSpPr>
        <p:spPr>
          <a:xfrm>
            <a:off x="10434638" y="5858950"/>
            <a:ext cx="16668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확인하기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1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12"/>
          <p:cNvSpPr txBox="1"/>
          <p:nvPr/>
        </p:nvSpPr>
        <p:spPr>
          <a:xfrm>
            <a:off x="293500" y="197250"/>
            <a:ext cx="111024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(3/4)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57" name="Google Shape;357;p12"/>
          <p:cNvSpPr txBox="1"/>
          <p:nvPr/>
        </p:nvSpPr>
        <p:spPr>
          <a:xfrm>
            <a:off x="582100" y="1333350"/>
            <a:ext cx="5137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UI 설계 내용 (2/</a:t>
            </a:r>
            <a:r>
              <a:rPr lang="ko-KR" sz="2500" b="1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4</a:t>
            </a:r>
            <a:r>
              <a:rPr lang="ko-KR" sz="2500" b="1" i="0" u="none" strike="noStrike" cap="non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) - 날씨 기능</a:t>
            </a:r>
            <a:endParaRPr sz="2500" b="0" i="0" u="none" strike="noStrike" cap="none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58" name="Google Shape;358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2112" y="2007646"/>
            <a:ext cx="7959845" cy="3873404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12"/>
          <p:cNvSpPr txBox="1"/>
          <p:nvPr/>
        </p:nvSpPr>
        <p:spPr>
          <a:xfrm>
            <a:off x="582101" y="6007275"/>
            <a:ext cx="17493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메인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60" name="Google Shape;360;p12"/>
          <p:cNvSpPr txBox="1"/>
          <p:nvPr/>
        </p:nvSpPr>
        <p:spPr>
          <a:xfrm>
            <a:off x="2667951" y="6007275"/>
            <a:ext cx="17493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현재 지역 날씨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61" name="Google Shape;361;p12"/>
          <p:cNvSpPr txBox="1"/>
          <p:nvPr/>
        </p:nvSpPr>
        <p:spPr>
          <a:xfrm>
            <a:off x="4753801" y="6007275"/>
            <a:ext cx="17493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지역 검색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62" name="Google Shape;362;p12"/>
          <p:cNvSpPr txBox="1"/>
          <p:nvPr/>
        </p:nvSpPr>
        <p:spPr>
          <a:xfrm>
            <a:off x="6839651" y="6007275"/>
            <a:ext cx="17493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검색 지역 날씨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/>
          <p:nvPr/>
        </p:nvSpPr>
        <p:spPr>
          <a:xfrm>
            <a:off x="1019700" y="369450"/>
            <a:ext cx="62214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목차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04" name="Google Shape;10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39450" y="700349"/>
            <a:ext cx="1517275" cy="2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07474" y="1597925"/>
            <a:ext cx="282708" cy="527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603250" y="5095125"/>
            <a:ext cx="2443601" cy="246670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"/>
          <p:cNvSpPr txBox="1"/>
          <p:nvPr/>
        </p:nvSpPr>
        <p:spPr>
          <a:xfrm>
            <a:off x="1840875" y="1536675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01</a:t>
            </a:r>
            <a:endParaRPr sz="2800" b="0" i="0" u="none" strike="noStrike" cap="none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1840863" y="2591325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02</a:t>
            </a:r>
            <a:endParaRPr sz="2800" b="0" i="0" u="none" strike="noStrike" cap="none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1840875" y="3645963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03</a:t>
            </a:r>
            <a:endParaRPr sz="2800" b="0" i="0" u="none" strike="noStrike" cap="none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0" name="Google Shape;110;p2"/>
          <p:cNvSpPr txBox="1"/>
          <p:nvPr/>
        </p:nvSpPr>
        <p:spPr>
          <a:xfrm>
            <a:off x="1840863" y="4700613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04</a:t>
            </a:r>
            <a:endParaRPr sz="2800" b="0" i="0" u="none" strike="noStrike" cap="none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1" name="Google Shape;111;p2"/>
          <p:cNvSpPr txBox="1"/>
          <p:nvPr/>
        </p:nvSpPr>
        <p:spPr>
          <a:xfrm>
            <a:off x="1840875" y="5755275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05</a:t>
            </a:r>
            <a:endParaRPr sz="2800" b="0" i="0" u="none" strike="noStrike" cap="none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2" name="Google Shape;112;p2"/>
          <p:cNvSpPr txBox="1"/>
          <p:nvPr/>
        </p:nvSpPr>
        <p:spPr>
          <a:xfrm>
            <a:off x="7241113" y="1536675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06</a:t>
            </a:r>
            <a:endParaRPr sz="2800" b="0" i="0" u="none" strike="noStrike" cap="none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3" name="Google Shape;113;p2"/>
          <p:cNvSpPr txBox="1"/>
          <p:nvPr/>
        </p:nvSpPr>
        <p:spPr>
          <a:xfrm>
            <a:off x="7241125" y="2595425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07</a:t>
            </a:r>
            <a:endParaRPr sz="2800" b="0" i="0" u="none" strike="noStrike" cap="none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7241113" y="3650063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08</a:t>
            </a:r>
            <a:endParaRPr sz="2800" b="0" i="0" u="none" strike="noStrike" cap="none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7241125" y="4714238"/>
            <a:ext cx="6573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rPr>
              <a:t>09</a:t>
            </a:r>
            <a:endParaRPr sz="2800" b="0" i="0" u="none" strike="noStrike" cap="none">
              <a:solidFill>
                <a:srgbClr val="3A4CA8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2498175" y="1512825"/>
            <a:ext cx="2771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종합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개요</a:t>
            </a:r>
            <a:endParaRPr sz="2800" b="0" i="0" u="none" strike="noStrike" cap="non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2498175" y="2579400"/>
            <a:ext cx="24435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관련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사례</a:t>
            </a:r>
            <a:endParaRPr sz="2800" b="0" i="0" u="none" strike="noStrike" cap="non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2498174" y="3622125"/>
            <a:ext cx="2968461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수행</a:t>
            </a:r>
            <a:r>
              <a:rPr lang="ko-KR" sz="15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시나리오</a:t>
            </a:r>
            <a:endParaRPr sz="2800" b="0" i="0" u="none" strike="noStrike" cap="none">
              <a:solidFill>
                <a:srgbClr val="FF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2498175" y="4676775"/>
            <a:ext cx="24435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구성도</a:t>
            </a:r>
            <a:endParaRPr sz="2800" b="0" i="0" u="none" strike="noStrike" cap="none">
              <a:solidFill>
                <a:srgbClr val="FF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2498175" y="5731425"/>
            <a:ext cx="31635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rgbClr val="FF0000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endParaRPr sz="1500" b="0" i="0" u="none" strike="noStrike" cap="none">
              <a:solidFill>
                <a:srgbClr val="FF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7898424" y="1512825"/>
            <a:ext cx="2771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및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방법</a:t>
            </a:r>
            <a:endParaRPr sz="2800" b="0" i="0" u="none" strike="noStrike" cap="non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2" name="Google Shape;122;p2"/>
          <p:cNvSpPr txBox="1"/>
          <p:nvPr/>
        </p:nvSpPr>
        <p:spPr>
          <a:xfrm>
            <a:off x="7898425" y="2571575"/>
            <a:ext cx="31635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데모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endParaRPr sz="2800" b="0" i="0" u="none" strike="noStrike" cap="non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3" name="Google Shape;123;p2"/>
          <p:cNvSpPr txBox="1"/>
          <p:nvPr/>
        </p:nvSpPr>
        <p:spPr>
          <a:xfrm>
            <a:off x="7898425" y="3626225"/>
            <a:ext cx="2629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업무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분담</a:t>
            </a:r>
            <a:endParaRPr sz="2800" b="0" i="0" u="none" strike="noStrike" cap="non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7898425" y="4690425"/>
            <a:ext cx="3857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종합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수행</a:t>
            </a:r>
            <a:r>
              <a:rPr lang="ko-KR" sz="15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일정</a:t>
            </a:r>
            <a:endParaRPr sz="2800" b="0" i="0" u="none" strike="noStrike" cap="non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4654248" y="151282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0" i="0" u="none" strike="noStrike" cap="non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3P</a:t>
            </a:r>
            <a:endParaRPr sz="2000" b="0" i="0" u="none" strike="noStrike" cap="none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26" name="Google Shape;12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285775" y="-598450"/>
            <a:ext cx="2443601" cy="2466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44249" y="1597925"/>
            <a:ext cx="282708" cy="52743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" name="Google Shape;128;p2"/>
          <p:cNvGrpSpPr/>
          <p:nvPr/>
        </p:nvGrpSpPr>
        <p:grpSpPr>
          <a:xfrm>
            <a:off x="7241125" y="5757225"/>
            <a:ext cx="3948000" cy="447600"/>
            <a:chOff x="7393525" y="4690425"/>
            <a:chExt cx="3948000" cy="447600"/>
          </a:xfrm>
        </p:grpSpPr>
        <p:sp>
          <p:nvSpPr>
            <p:cNvPr id="129" name="Google Shape;129;p2"/>
            <p:cNvSpPr txBox="1"/>
            <p:nvPr/>
          </p:nvSpPr>
          <p:spPr>
            <a:xfrm>
              <a:off x="7393525" y="4714238"/>
              <a:ext cx="657300" cy="39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ko-KR" sz="2800" b="0" i="0" u="none" strike="noStrike" cap="none">
                  <a:solidFill>
                    <a:srgbClr val="3A4CA8"/>
                  </a:solidFill>
                  <a:latin typeface="Do Hyeon"/>
                  <a:ea typeface="Do Hyeon"/>
                  <a:cs typeface="Do Hyeon"/>
                  <a:sym typeface="Do Hyeon"/>
                </a:rPr>
                <a:t>10</a:t>
              </a:r>
              <a:endParaRPr sz="2800" b="0" i="0" u="none" strike="noStrike" cap="none">
                <a:solidFill>
                  <a:srgbClr val="3A4CA8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  <p:sp>
          <p:nvSpPr>
            <p:cNvPr id="130" name="Google Shape;130;p2"/>
            <p:cNvSpPr txBox="1"/>
            <p:nvPr/>
          </p:nvSpPr>
          <p:spPr>
            <a:xfrm>
              <a:off x="8050825" y="4690425"/>
              <a:ext cx="32907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ko-KR" sz="2800" b="0" i="0" u="none" strike="noStrike" cap="non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필요기술</a:t>
              </a:r>
              <a:r>
                <a:rPr lang="ko-KR" sz="1500" b="0" i="0" u="none" strike="noStrike" cap="non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lang="ko-KR" sz="2800" b="0" i="0" u="none" strike="noStrike" cap="non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및</a:t>
              </a:r>
              <a:r>
                <a:rPr lang="ko-KR" sz="1500" b="0" i="0" u="none" strike="noStrike" cap="non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 </a:t>
              </a:r>
              <a:r>
                <a:rPr lang="ko-KR" sz="2800" b="0" i="0" u="none" strike="noStrike" cap="none">
                  <a:solidFill>
                    <a:schemeClr val="dk1"/>
                  </a:solidFill>
                  <a:latin typeface="Do Hyeon"/>
                  <a:ea typeface="Do Hyeon"/>
                  <a:cs typeface="Do Hyeon"/>
                  <a:sym typeface="Do Hyeon"/>
                </a:rPr>
                <a:t>참고문헌</a:t>
              </a:r>
              <a:endParaRPr sz="28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endParaRPr>
            </a:p>
          </p:txBody>
        </p:sp>
      </p:grpSp>
      <p:sp>
        <p:nvSpPr>
          <p:cNvPr id="131" name="Google Shape;131;p2"/>
          <p:cNvSpPr txBox="1"/>
          <p:nvPr/>
        </p:nvSpPr>
        <p:spPr>
          <a:xfrm>
            <a:off x="4005075" y="259542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0" i="0" u="none" strike="noStrike" cap="non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6P</a:t>
            </a:r>
            <a:endParaRPr sz="2000" b="0" i="0" u="none" strike="noStrike" cap="none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2" name="Google Shape;132;p2"/>
          <p:cNvSpPr txBox="1"/>
          <p:nvPr/>
        </p:nvSpPr>
        <p:spPr>
          <a:xfrm>
            <a:off x="5466648" y="364292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0" i="0" u="none" strike="noStrike" cap="non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7P</a:t>
            </a:r>
            <a:endParaRPr sz="2000" b="0" i="0" u="none" strike="noStrike" cap="none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3" name="Google Shape;133;p2"/>
          <p:cNvSpPr txBox="1"/>
          <p:nvPr/>
        </p:nvSpPr>
        <p:spPr>
          <a:xfrm>
            <a:off x="4578048" y="467677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0" i="0" u="none" strike="noStrike" cap="non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8P</a:t>
            </a:r>
            <a:endParaRPr sz="2000" b="0" i="0" u="none" strike="noStrike" cap="none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4" name="Google Shape;134;p2"/>
          <p:cNvSpPr txBox="1"/>
          <p:nvPr/>
        </p:nvSpPr>
        <p:spPr>
          <a:xfrm>
            <a:off x="5632723" y="575722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0" i="0" u="none" strike="noStrike" cap="non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9P</a:t>
            </a:r>
            <a:endParaRPr sz="2000" b="0" i="0" u="none" strike="noStrike" cap="none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5" name="Google Shape;135;p2"/>
          <p:cNvSpPr txBox="1"/>
          <p:nvPr/>
        </p:nvSpPr>
        <p:spPr>
          <a:xfrm>
            <a:off x="10466523" y="151692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0" i="0" u="none" strike="noStrike" cap="non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21P</a:t>
            </a:r>
            <a:endParaRPr sz="2000" b="0" i="0" u="none" strike="noStrike" cap="none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6" name="Google Shape;136;p2"/>
          <p:cNvSpPr txBox="1"/>
          <p:nvPr/>
        </p:nvSpPr>
        <p:spPr>
          <a:xfrm>
            <a:off x="10121673" y="256952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0" i="0" u="none" strike="noStrike" cap="non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24P</a:t>
            </a:r>
            <a:endParaRPr sz="2000" b="0" i="0" u="none" strike="noStrike" cap="none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7" name="Google Shape;137;p2"/>
          <p:cNvSpPr txBox="1"/>
          <p:nvPr/>
        </p:nvSpPr>
        <p:spPr>
          <a:xfrm>
            <a:off x="9439523" y="3631000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0" i="0" u="none" strike="noStrike" cap="non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26P</a:t>
            </a:r>
            <a:endParaRPr sz="2000" b="0" i="0" u="none" strike="noStrike" cap="none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8" name="Google Shape;138;p2"/>
          <p:cNvSpPr txBox="1"/>
          <p:nvPr/>
        </p:nvSpPr>
        <p:spPr>
          <a:xfrm>
            <a:off x="10911698" y="5757225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0" i="0" u="none" strike="noStrike" cap="non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28P</a:t>
            </a:r>
            <a:endParaRPr sz="2000" b="0" i="0" u="none" strike="noStrike" cap="none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9" name="Google Shape;139;p2"/>
          <p:cNvSpPr txBox="1"/>
          <p:nvPr/>
        </p:nvSpPr>
        <p:spPr>
          <a:xfrm>
            <a:off x="10815498" y="4690400"/>
            <a:ext cx="1088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0" i="0" u="none" strike="noStrike" cap="none">
                <a:solidFill>
                  <a:srgbClr val="9E9E9E"/>
                </a:solidFill>
                <a:latin typeface="Do Hyeon"/>
                <a:ea typeface="Do Hyeon"/>
                <a:cs typeface="Do Hyeon"/>
                <a:sym typeface="Do Hyeon"/>
              </a:rPr>
              <a:t>| 27P</a:t>
            </a:r>
            <a:endParaRPr sz="2000" b="0" i="0" u="none" strike="noStrike" cap="none">
              <a:solidFill>
                <a:srgbClr val="9E9E9E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g2c071c2f08b_0_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g2c071c2f08b_0_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g2c071c2f08b_0_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g2c071c2f08b_0_17"/>
          <p:cNvSpPr txBox="1"/>
          <p:nvPr/>
        </p:nvSpPr>
        <p:spPr>
          <a:xfrm>
            <a:off x="293500" y="197250"/>
            <a:ext cx="106020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(3/4)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71" name="Google Shape;371;g2c071c2f08b_0_17"/>
          <p:cNvSpPr txBox="1"/>
          <p:nvPr/>
        </p:nvSpPr>
        <p:spPr>
          <a:xfrm>
            <a:off x="582100" y="1333350"/>
            <a:ext cx="54930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UI 설계 내용 (3/</a:t>
            </a:r>
            <a:r>
              <a:rPr lang="ko-KR" sz="2500" b="1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4</a:t>
            </a:r>
            <a:r>
              <a:rPr lang="ko-KR" sz="2500" b="1" i="0" u="none" strike="noStrike" cap="non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) - 마이페이지</a:t>
            </a:r>
            <a:endParaRPr sz="2500" b="1" i="0" u="none" strike="noStrike" cap="none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72" name="Google Shape;372;g2c071c2f08b_0_17"/>
          <p:cNvSpPr txBox="1"/>
          <p:nvPr/>
        </p:nvSpPr>
        <p:spPr>
          <a:xfrm>
            <a:off x="582100" y="6143675"/>
            <a:ext cx="18348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사용자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73" name="Google Shape;373;g2c071c2f08b_0_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2100" y="1984913"/>
            <a:ext cx="6205780" cy="4062888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g2c071c2f08b_0_17"/>
          <p:cNvSpPr txBox="1"/>
          <p:nvPr/>
        </p:nvSpPr>
        <p:spPr>
          <a:xfrm>
            <a:off x="2767588" y="6143675"/>
            <a:ext cx="18348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관리자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75" name="Google Shape;375;g2c071c2f08b_0_17"/>
          <p:cNvSpPr txBox="1"/>
          <p:nvPr/>
        </p:nvSpPr>
        <p:spPr>
          <a:xfrm>
            <a:off x="4953088" y="6143675"/>
            <a:ext cx="18348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성별 변경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g2c80477edda_0_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g2c80477edda_0_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g2c80477edda_0_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g2c80477edda_0_17"/>
          <p:cNvSpPr txBox="1"/>
          <p:nvPr/>
        </p:nvSpPr>
        <p:spPr>
          <a:xfrm>
            <a:off x="293500" y="197250"/>
            <a:ext cx="106020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(3/4)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84" name="Google Shape;384;g2c80477edda_0_17"/>
          <p:cNvSpPr txBox="1"/>
          <p:nvPr/>
        </p:nvSpPr>
        <p:spPr>
          <a:xfrm>
            <a:off x="582100" y="1333350"/>
            <a:ext cx="54930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UI 설계 내용 (</a:t>
            </a:r>
            <a:r>
              <a:rPr lang="ko-KR" sz="2500" b="1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4</a:t>
            </a:r>
            <a:r>
              <a:rPr lang="ko-KR" sz="2500" b="1" i="0" u="none" strike="noStrike" cap="non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/</a:t>
            </a:r>
            <a:r>
              <a:rPr lang="ko-KR" sz="2500" b="1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4</a:t>
            </a:r>
            <a:r>
              <a:rPr lang="ko-KR" sz="2500" b="1" i="0" u="none" strike="noStrike" cap="none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) - </a:t>
            </a:r>
            <a:r>
              <a:rPr lang="ko-KR" sz="2500" b="1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사용설명서</a:t>
            </a:r>
            <a:endParaRPr sz="2500" b="1" i="0" u="none" strike="noStrike" cap="none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85" name="Google Shape;385;g2c80477edda_0_17"/>
          <p:cNvSpPr txBox="1"/>
          <p:nvPr/>
        </p:nvSpPr>
        <p:spPr>
          <a:xfrm>
            <a:off x="605350" y="5958850"/>
            <a:ext cx="17223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사용설명서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86" name="Google Shape;386;g2c80477edda_0_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5362" y="1984584"/>
            <a:ext cx="9978276" cy="3873403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g2c80477edda_0_17"/>
          <p:cNvSpPr txBox="1"/>
          <p:nvPr/>
        </p:nvSpPr>
        <p:spPr>
          <a:xfrm>
            <a:off x="2662750" y="5958850"/>
            <a:ext cx="17223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앱 소개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88" name="Google Shape;388;g2c80477edda_0_17"/>
          <p:cNvSpPr txBox="1"/>
          <p:nvPr/>
        </p:nvSpPr>
        <p:spPr>
          <a:xfrm>
            <a:off x="4720150" y="5958850"/>
            <a:ext cx="17223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앱 구성 소개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89" name="Google Shape;389;g2c80477edda_0_17"/>
          <p:cNvSpPr txBox="1"/>
          <p:nvPr/>
        </p:nvSpPr>
        <p:spPr>
          <a:xfrm>
            <a:off x="6777550" y="5958850"/>
            <a:ext cx="17223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카메라 기능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90" name="Google Shape;390;g2c80477edda_0_17"/>
          <p:cNvSpPr txBox="1"/>
          <p:nvPr/>
        </p:nvSpPr>
        <p:spPr>
          <a:xfrm>
            <a:off x="8834950" y="5958850"/>
            <a:ext cx="17223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날씨 기능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Google Shape;395;g2c0a0c89de0_0_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g2c0a0c89de0_0_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g2c0a0c89de0_0_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g2c0a0c89de0_0_10"/>
          <p:cNvSpPr txBox="1"/>
          <p:nvPr/>
        </p:nvSpPr>
        <p:spPr>
          <a:xfrm>
            <a:off x="293500" y="197250"/>
            <a:ext cx="99261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모듈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상세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(4/4)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399" name="Google Shape;399;g2c0a0c89de0_0_10"/>
          <p:cNvSpPr txBox="1"/>
          <p:nvPr/>
        </p:nvSpPr>
        <p:spPr>
          <a:xfrm>
            <a:off x="1411110" y="15194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의류 분류 알고리즘 - 모델 설명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400" name="Google Shape;400;g2c0a0c89de0_0_1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40350" y="2456700"/>
            <a:ext cx="8379325" cy="341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g2c0a0c89de0_0_1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840350" y="2133475"/>
            <a:ext cx="8977326" cy="4580700"/>
          </a:xfrm>
          <a:prstGeom prst="rect">
            <a:avLst/>
          </a:prstGeom>
          <a:noFill/>
          <a:ln w="19050" cap="flat" cmpd="sng">
            <a:solidFill>
              <a:srgbClr val="3A4CA8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6"/>
          <p:cNvSpPr txBox="1"/>
          <p:nvPr/>
        </p:nvSpPr>
        <p:spPr>
          <a:xfrm>
            <a:off x="1925956" y="1352630"/>
            <a:ext cx="405539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CC66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pic>
        <p:nvPicPr>
          <p:cNvPr id="407" name="Google Shape;40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10" name="Google Shape;410;p16"/>
          <p:cNvGraphicFramePr/>
          <p:nvPr/>
        </p:nvGraphicFramePr>
        <p:xfrm>
          <a:off x="1840350" y="2065625"/>
          <a:ext cx="8404950" cy="4690812"/>
        </p:xfrm>
        <a:graphic>
          <a:graphicData uri="http://schemas.openxmlformats.org/drawingml/2006/table">
            <a:tbl>
              <a:tblPr>
                <a:noFill/>
                <a:tableStyleId>{D39FA2DB-4205-484D-9D51-DB9ED44BB2D0}</a:tableStyleId>
              </a:tblPr>
              <a:tblGrid>
                <a:gridCol w="4202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2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H/W</a:t>
                      </a:r>
                      <a:endParaRPr sz="1800" b="1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S/W</a:t>
                      </a:r>
                      <a:endParaRPr sz="1800" b="1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33950">
                <a:tc>
                  <a:txBody>
                    <a:bodyPr/>
                    <a:lstStyle/>
                    <a:p>
                      <a:pPr marL="457200" marR="0" lvl="0" indent="-342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lang="ko-KR" sz="1800" b="1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CPU</a:t>
                      </a:r>
                      <a:endParaRPr sz="1800" b="1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2.6GHz 6코어 Intel Core i7</a:t>
                      </a:r>
                      <a:endParaRPr sz="1800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lang="ko-KR" sz="1800" b="1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RAM</a:t>
                      </a:r>
                      <a:endParaRPr sz="1800" b="1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16GB 2667MHz DDR4</a:t>
                      </a:r>
                      <a:endParaRPr sz="1800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lang="ko-KR" sz="1800" b="1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GPU</a:t>
                      </a:r>
                      <a:endParaRPr sz="1800" b="1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NVIDIA GeForce GTX 1650</a:t>
                      </a:r>
                      <a:endParaRPr sz="1800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342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lang="ko-KR" sz="1800" b="1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OS</a:t>
                      </a:r>
                      <a:endParaRPr sz="1800" b="1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Android</a:t>
                      </a:r>
                      <a:endParaRPr sz="1800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lang="ko-KR" sz="1800" b="1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Language</a:t>
                      </a:r>
                      <a:endParaRPr sz="1800" b="1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Kotlin, JAVA, Python</a:t>
                      </a:r>
                      <a:endParaRPr sz="1800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lang="ko-KR" sz="1800" b="1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Framework</a:t>
                      </a:r>
                      <a:endParaRPr sz="1800" b="1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Android Studio, Spring Boot</a:t>
                      </a:r>
                      <a:endParaRPr sz="1800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lang="ko-KR" sz="1800" b="1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Server</a:t>
                      </a:r>
                      <a:endParaRPr sz="1800" b="1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AWS EC2, ELB</a:t>
                      </a:r>
                      <a:endParaRPr sz="1800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Symbols"/>
                        <a:buChar char="●"/>
                      </a:pPr>
                      <a:r>
                        <a:rPr lang="ko-KR" sz="1800" b="1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DB</a:t>
                      </a:r>
                      <a:endParaRPr sz="1800" b="1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42900" algn="l" rtl="0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Noto Sans KR"/>
                        <a:buChar char="-"/>
                      </a:pPr>
                      <a:r>
                        <a:rPr lang="ko-KR" sz="1800" u="none" strike="noStrike" cap="none">
                          <a:highlight>
                            <a:schemeClr val="lt1"/>
                          </a:highlight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MySQL</a:t>
                      </a:r>
                      <a:endParaRPr sz="1800" u="none" strike="noStrike" cap="none">
                        <a:highlight>
                          <a:schemeClr val="lt1"/>
                        </a:highlight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1" name="Google Shape;411;p16"/>
          <p:cNvSpPr txBox="1"/>
          <p:nvPr/>
        </p:nvSpPr>
        <p:spPr>
          <a:xfrm>
            <a:off x="293500" y="197250"/>
            <a:ext cx="97902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및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방법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(1/3)</a:t>
            </a:r>
            <a:endParaRPr sz="5000" b="1" i="0" u="none" strike="noStrike" cap="non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12" name="Google Shape;412;p16"/>
          <p:cNvSpPr txBox="1"/>
          <p:nvPr/>
        </p:nvSpPr>
        <p:spPr>
          <a:xfrm>
            <a:off x="1431810" y="1523251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환경</a:t>
            </a:r>
            <a:endParaRPr sz="18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20"/>
          <p:cNvSpPr txBox="1"/>
          <p:nvPr/>
        </p:nvSpPr>
        <p:spPr>
          <a:xfrm>
            <a:off x="293500" y="197250"/>
            <a:ext cx="96354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및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방법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(2/3)</a:t>
            </a:r>
            <a:endParaRPr sz="5000" b="1" i="0" u="none" strike="noStrike" cap="non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grpSp>
        <p:nvGrpSpPr>
          <p:cNvPr id="421" name="Google Shape;421;p20"/>
          <p:cNvGrpSpPr/>
          <p:nvPr/>
        </p:nvGrpSpPr>
        <p:grpSpPr>
          <a:xfrm>
            <a:off x="1411110" y="1748022"/>
            <a:ext cx="9094915" cy="884003"/>
            <a:chOff x="1411110" y="1699222"/>
            <a:chExt cx="9094915" cy="884003"/>
          </a:xfrm>
        </p:grpSpPr>
        <p:sp>
          <p:nvSpPr>
            <p:cNvPr id="422" name="Google Shape;422;p20"/>
            <p:cNvSpPr txBox="1"/>
            <p:nvPr/>
          </p:nvSpPr>
          <p:spPr>
            <a:xfrm>
              <a:off x="1411110" y="1699222"/>
              <a:ext cx="85509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873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lang="ko-KR" sz="25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졸업작품 GitHub 주소</a:t>
              </a:r>
              <a:endParaRPr sz="20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423" name="Google Shape;423;p20"/>
            <p:cNvSpPr txBox="1"/>
            <p:nvPr/>
          </p:nvSpPr>
          <p:spPr>
            <a:xfrm>
              <a:off x="1955125" y="2213925"/>
              <a:ext cx="8550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Pts val="1800"/>
                <a:buFont typeface="Noto Sans Symbols"/>
                <a:buChar char="●"/>
              </a:pPr>
              <a:r>
                <a:rPr lang="ko-KR" sz="1800" b="1" i="0" u="sng" strike="noStrike" cap="none">
                  <a:solidFill>
                    <a:schemeClr val="hlink"/>
                  </a:solidFill>
                  <a:latin typeface="Noto Sans KR"/>
                  <a:ea typeface="Noto Sans KR"/>
                  <a:cs typeface="Noto Sans KR"/>
                  <a:sym typeface="Noto Sans KR"/>
                  <a:hlinkClick r:id="rId6"/>
                </a:rPr>
                <a:t>https://github.com/orgs/Capstone-Clothing/</a:t>
              </a:r>
              <a:endParaRPr sz="18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grpSp>
        <p:nvGrpSpPr>
          <p:cNvPr id="424" name="Google Shape;424;p20"/>
          <p:cNvGrpSpPr/>
          <p:nvPr/>
        </p:nvGrpSpPr>
        <p:grpSpPr>
          <a:xfrm>
            <a:off x="1411110" y="2969501"/>
            <a:ext cx="9780690" cy="3461436"/>
            <a:chOff x="1411110" y="251051"/>
            <a:chExt cx="9780690" cy="3461436"/>
          </a:xfrm>
        </p:grpSpPr>
        <p:sp>
          <p:nvSpPr>
            <p:cNvPr id="425" name="Google Shape;425;p20"/>
            <p:cNvSpPr txBox="1"/>
            <p:nvPr/>
          </p:nvSpPr>
          <p:spPr>
            <a:xfrm>
              <a:off x="1411110" y="251051"/>
              <a:ext cx="85509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873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lang="ko-KR" sz="25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팀원들 GitHub ID</a:t>
              </a:r>
              <a:endParaRPr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426" name="Google Shape;426;p20"/>
            <p:cNvSpPr txBox="1"/>
            <p:nvPr/>
          </p:nvSpPr>
          <p:spPr>
            <a:xfrm>
              <a:off x="1947900" y="788650"/>
              <a:ext cx="9243900" cy="29238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556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lang="ko-KR" sz="2000" b="0" i="0" u="none" strike="noStrike" cap="none" dirty="0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팀장 : 김주환</a:t>
              </a:r>
              <a:endParaRPr sz="2000" b="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1" indent="-3556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" panose="020B0502040504020204" pitchFamily="34" charset="0"/>
                <a:buChar char="○"/>
              </a:pPr>
              <a:r>
                <a:rPr lang="ko-KR" sz="2000" b="0" i="0" u="none" strike="noStrike" cap="none" dirty="0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ID : </a:t>
              </a:r>
              <a:r>
                <a:rPr lang="ko-KR" sz="2000" b="0" i="0" u="none" strike="noStrike" cap="none" dirty="0">
                  <a:solidFill>
                    <a:schemeClr val="dk1"/>
                  </a:solidFill>
                  <a:uFill>
                    <a:noFill/>
                  </a:uFill>
                  <a:latin typeface="Noto Sans KR"/>
                  <a:ea typeface="Noto Sans KR"/>
                  <a:cs typeface="Noto Sans KR"/>
                  <a:sym typeface="Noto Sans KR"/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OrangeKim98</a:t>
              </a:r>
              <a:endParaRPr sz="2000" b="0" i="0" u="none" strike="noStrike" cap="none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457200" marR="0" lvl="0" indent="-3556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lang="ko-KR" sz="2000" b="0" i="0" u="none" strike="noStrike" cap="none" dirty="0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팀원 : 장민준</a:t>
              </a:r>
              <a:endParaRPr sz="2000" b="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1" indent="-3556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" panose="020B0502040504020204" pitchFamily="34" charset="0"/>
                <a:buChar char="○"/>
              </a:pPr>
              <a:r>
                <a:rPr lang="ko-KR" sz="2000" b="0" i="0" u="none" strike="noStrike" cap="none" dirty="0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ID : </a:t>
              </a:r>
              <a:r>
                <a:rPr lang="ko-KR" sz="2000" b="0" i="0" u="none" strike="noStrike" cap="none" dirty="0">
                  <a:solidFill>
                    <a:schemeClr val="dk1"/>
                  </a:solidFill>
                  <a:uFill>
                    <a:noFill/>
                  </a:uFill>
                  <a:latin typeface="Noto Sans KR"/>
                  <a:ea typeface="Noto Sans KR"/>
                  <a:cs typeface="Noto Sans KR"/>
                  <a:sym typeface="Noto Sans KR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JMJ123-SG</a:t>
              </a:r>
              <a:endParaRPr sz="2000" b="0" i="0" u="none" strike="noStrike" cap="none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457200" marR="0" lvl="0" indent="-3556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lang="ko-KR" sz="2000" b="0" i="0" u="none" strike="noStrike" cap="none" dirty="0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팀원 : 정윤진</a:t>
              </a:r>
              <a:endParaRPr sz="2000" b="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1" indent="-3556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" panose="020B0502040504020204" pitchFamily="34" charset="0"/>
                <a:buChar char="○"/>
              </a:pPr>
              <a:r>
                <a:rPr lang="ko-KR" sz="2000" b="0" i="0" u="none" strike="noStrike" cap="none" dirty="0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ID : </a:t>
              </a:r>
              <a:r>
                <a:rPr lang="ko-KR" sz="2000" b="0" i="0" u="none" strike="noStrike" cap="none" dirty="0">
                  <a:solidFill>
                    <a:schemeClr val="dk1"/>
                  </a:solidFill>
                  <a:uFill>
                    <a:noFill/>
                  </a:uFill>
                  <a:latin typeface="Noto Sans KR"/>
                  <a:ea typeface="Noto Sans KR"/>
                  <a:cs typeface="Noto Sans KR"/>
                  <a:sym typeface="Noto Sans KR"/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yoonjin301</a:t>
              </a:r>
              <a:endParaRPr sz="2000" b="0" i="0" u="none" strike="noStrike" cap="none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457200" marR="0" lvl="0" indent="-3556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lang="ko-KR" sz="2000" b="0" i="0" u="none" strike="noStrike" cap="none" dirty="0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팀원 : </a:t>
              </a:r>
              <a:r>
                <a:rPr lang="ko-KR" sz="2000" b="0" i="0" u="none" strike="noStrike" cap="none" dirty="0" err="1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최아로인</a:t>
              </a:r>
              <a:endParaRPr sz="2000" b="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1" indent="-3556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" panose="020B0502040504020204" pitchFamily="34" charset="0"/>
                <a:buChar char="○"/>
              </a:pPr>
              <a:r>
                <a:rPr lang="ko-KR" sz="2000" b="0" i="0" u="none" strike="noStrike" cap="none" dirty="0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ID : </a:t>
              </a:r>
              <a:r>
                <a:rPr lang="ko-KR" sz="2000" b="0" i="0" u="none" strike="noStrike" cap="none" dirty="0">
                  <a:solidFill>
                    <a:schemeClr val="dk1"/>
                  </a:solidFill>
                  <a:uFill>
                    <a:noFill/>
                  </a:uFill>
                  <a:latin typeface="Noto Sans KR"/>
                  <a:ea typeface="Noto Sans KR"/>
                  <a:cs typeface="Noto Sans KR"/>
                  <a:sym typeface="Noto Sans KR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roin0917</a:t>
              </a:r>
              <a:endParaRPr sz="2000" b="0" i="0" u="none" strike="noStrike" cap="none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g29f0492dd89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g29f0492dd89_1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g29f0492dd89_1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g29f0492dd89_1_0"/>
          <p:cNvSpPr txBox="1"/>
          <p:nvPr/>
        </p:nvSpPr>
        <p:spPr>
          <a:xfrm>
            <a:off x="1431810" y="1447051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방법</a:t>
            </a:r>
            <a:endParaRPr sz="18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35" name="Google Shape;435;g29f0492dd89_1_0"/>
          <p:cNvSpPr txBox="1"/>
          <p:nvPr/>
        </p:nvSpPr>
        <p:spPr>
          <a:xfrm>
            <a:off x="1840350" y="2058100"/>
            <a:ext cx="9341100" cy="1692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App</a:t>
            </a:r>
            <a:endParaRPr sz="2000" b="1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lang="ko-KR" sz="18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Android Studio</a:t>
            </a:r>
            <a:r>
              <a:rPr lang="ko-KR" sz="18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에서 </a:t>
            </a:r>
            <a:r>
              <a:rPr lang="ko-KR" sz="18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Kotlin</a:t>
            </a:r>
            <a:r>
              <a:rPr lang="ko-KR" sz="18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을 이용하여 </a:t>
            </a:r>
            <a:r>
              <a:rPr lang="ko-KR" sz="18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Android Application</a:t>
            </a:r>
            <a:r>
              <a:rPr lang="ko-KR" sz="18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개발</a:t>
            </a:r>
            <a:endParaRPr sz="18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Malgun Gothic"/>
              <a:buChar char="-"/>
            </a:pPr>
            <a:r>
              <a:rPr lang="ko-KR" sz="18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OpenCV</a:t>
            </a:r>
            <a:r>
              <a:rPr lang="ko-KR" sz="18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를 사용하여 의류 정보 인식</a:t>
            </a:r>
            <a:endParaRPr sz="1800" b="0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Malgun Gothic"/>
              <a:buChar char="-"/>
            </a:pPr>
            <a:r>
              <a:rPr lang="ko-KR" sz="18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문화체육관광부에서 제공하는 </a:t>
            </a:r>
            <a:r>
              <a:rPr lang="ko-KR" sz="18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모바일 앱 접근성 지침</a:t>
            </a:r>
            <a:r>
              <a:rPr lang="ko-KR" sz="18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을 활용하여 </a:t>
            </a:r>
            <a:r>
              <a:rPr lang="ko-KR" sz="18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UI/UX </a:t>
            </a:r>
            <a:r>
              <a:rPr lang="ko-KR" sz="18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구현</a:t>
            </a:r>
            <a:endParaRPr sz="2000" b="1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36" name="Google Shape;436;g29f0492dd89_1_0"/>
          <p:cNvSpPr txBox="1"/>
          <p:nvPr/>
        </p:nvSpPr>
        <p:spPr>
          <a:xfrm>
            <a:off x="1840350" y="6213997"/>
            <a:ext cx="7790700" cy="410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18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SW 개발 방법론 </a:t>
            </a:r>
            <a:r>
              <a:rPr lang="ko-KR" sz="18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-</a:t>
            </a:r>
            <a:r>
              <a:rPr lang="ko-KR" sz="18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sz="1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애자일 방법론</a:t>
            </a:r>
            <a:endParaRPr sz="1800" b="1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37" name="Google Shape;437;g29f0492dd89_1_0"/>
          <p:cNvSpPr txBox="1"/>
          <p:nvPr/>
        </p:nvSpPr>
        <p:spPr>
          <a:xfrm>
            <a:off x="293500" y="197250"/>
            <a:ext cx="95556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및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방법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(3/3)</a:t>
            </a:r>
            <a:endParaRPr sz="5000" b="1" i="0" u="none" strike="noStrike" cap="none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38" name="Google Shape;438;g29f0492dd89_1_0"/>
          <p:cNvSpPr txBox="1"/>
          <p:nvPr/>
        </p:nvSpPr>
        <p:spPr>
          <a:xfrm>
            <a:off x="1840350" y="3278788"/>
            <a:ext cx="9341100" cy="2046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Server</a:t>
            </a:r>
            <a:endParaRPr sz="2000" b="1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lang="ko-KR" sz="1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AWS EC2</a:t>
            </a:r>
            <a:r>
              <a:rPr lang="ko-KR" sz="18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를 이용한 서버 구축, </a:t>
            </a:r>
            <a:r>
              <a:rPr lang="ko-KR" sz="1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ELB</a:t>
            </a:r>
            <a:r>
              <a:rPr lang="ko-KR" sz="18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를 통한 로드 밸런싱</a:t>
            </a:r>
            <a:endParaRPr sz="1800" b="0" i="0" u="none" strike="noStrike" cap="none">
              <a:solidFill>
                <a:schemeClr val="dk1"/>
              </a:solidFill>
              <a:highlight>
                <a:schemeClr val="lt1"/>
              </a:highlight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lang="ko-KR" sz="1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Spring Boot</a:t>
            </a:r>
            <a:r>
              <a:rPr lang="ko-KR" sz="18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를 통한 </a:t>
            </a:r>
            <a:r>
              <a:rPr lang="ko-KR" sz="1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Rest API</a:t>
            </a:r>
            <a:r>
              <a:rPr lang="ko-KR" sz="18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 서버 구현</a:t>
            </a:r>
            <a:endParaRPr sz="1800" b="0" i="0" u="none" strike="noStrike" cap="none">
              <a:solidFill>
                <a:schemeClr val="dk1"/>
              </a:solidFill>
              <a:highlight>
                <a:schemeClr val="lt1"/>
              </a:highlight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lang="ko-KR" sz="1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CNN</a:t>
            </a:r>
            <a:r>
              <a:rPr lang="ko-KR" sz="18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을 이용한 의류 정보 인식, 코디 추천 알고리즘 제작 및 적용</a:t>
            </a:r>
            <a:endParaRPr sz="2000" b="1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39" name="Google Shape;439;g29f0492dd89_1_0"/>
          <p:cNvSpPr txBox="1"/>
          <p:nvPr/>
        </p:nvSpPr>
        <p:spPr>
          <a:xfrm>
            <a:off x="1840350" y="4876300"/>
            <a:ext cx="9341100" cy="1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Data Set</a:t>
            </a:r>
            <a:endParaRPr sz="2000" b="1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-"/>
            </a:pP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한국패션산업연구원에서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데이터 검수를 거친 데이터셋 사용</a:t>
            </a:r>
            <a:endParaRPr sz="2000" b="1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g2bdf298efa5_1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g2bdf298efa5_1_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g2bdf298efa5_1_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g2bdf298efa5_1_5"/>
          <p:cNvSpPr txBox="1"/>
          <p:nvPr/>
        </p:nvSpPr>
        <p:spPr>
          <a:xfrm>
            <a:off x="293500" y="197250"/>
            <a:ext cx="87141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데모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(1/2)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48" name="Google Shape;448;g2bdf298efa5_1_5"/>
          <p:cNvSpPr txBox="1"/>
          <p:nvPr/>
        </p:nvSpPr>
        <p:spPr>
          <a:xfrm>
            <a:off x="1411110" y="15194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Application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49" name="Google Shape;449;g2bdf298efa5_1_5"/>
          <p:cNvSpPr txBox="1"/>
          <p:nvPr/>
        </p:nvSpPr>
        <p:spPr>
          <a:xfrm>
            <a:off x="1411110" y="3883901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Server</a:t>
            </a:r>
            <a:endParaRPr sz="2500" b="1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50" name="Google Shape;450;g2bdf298efa5_1_5"/>
          <p:cNvSpPr txBox="1"/>
          <p:nvPr/>
        </p:nvSpPr>
        <p:spPr>
          <a:xfrm>
            <a:off x="1840350" y="2134300"/>
            <a:ext cx="9341100" cy="1154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Android 운영체제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인 핸드폰 1대 준비</a:t>
            </a:r>
            <a:endParaRPr sz="2000" b="0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talkback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기능이 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앱과 상호작용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하는지 확인</a:t>
            </a:r>
            <a:endParaRPr sz="2000" b="0" i="0" u="none" strike="noStrike" cap="none">
              <a:solidFill>
                <a:srgbClr val="9E9E9E"/>
              </a:solidFill>
              <a:highlight>
                <a:schemeClr val="lt1"/>
              </a:highlight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서버</a:t>
            </a:r>
            <a:r>
              <a:rPr lang="ko-KR" sz="20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에 </a:t>
            </a:r>
            <a:r>
              <a:rPr lang="ko-KR" sz="20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요청</a:t>
            </a:r>
            <a:r>
              <a:rPr lang="ko-KR" sz="20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한 결과가 잘 </a:t>
            </a:r>
            <a:r>
              <a:rPr lang="ko-KR" sz="20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출력</a:t>
            </a:r>
            <a:r>
              <a:rPr lang="ko-KR" sz="20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Noto Sans KR"/>
                <a:ea typeface="Noto Sans KR"/>
                <a:cs typeface="Noto Sans KR"/>
                <a:sym typeface="Noto Sans KR"/>
              </a:rPr>
              <a:t>되는지 확인 </a:t>
            </a:r>
            <a:endParaRPr sz="2000" b="0" i="0" u="none" strike="noStrike" cap="none">
              <a:solidFill>
                <a:schemeClr val="dk1"/>
              </a:solidFill>
              <a:highlight>
                <a:schemeClr val="lt1"/>
              </a:highlight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51" name="Google Shape;451;g2bdf298efa5_1_5"/>
          <p:cNvSpPr txBox="1"/>
          <p:nvPr/>
        </p:nvSpPr>
        <p:spPr>
          <a:xfrm>
            <a:off x="1840350" y="4499175"/>
            <a:ext cx="9341100" cy="1154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클라이언트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와 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AWS 서버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의 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통신하는 시간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이 얼마나 걸리는지 확인</a:t>
            </a:r>
            <a:endParaRPr sz="2000" b="0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클라이언트가 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전송한 데이터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가 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My SQL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에 잘 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저장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되는지 확인</a:t>
            </a:r>
            <a:endParaRPr sz="2000" b="0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AWS RDS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에서 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My SQL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에 저장된 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DB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가 클라이언트에게 잘 전해지는지 확인</a:t>
            </a:r>
            <a:endParaRPr sz="2000" b="0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Google Shape;456;g26b4f975d25_0_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g26b4f975d25_0_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g26b4f975d25_0_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g26b4f975d25_0_8"/>
          <p:cNvSpPr txBox="1"/>
          <p:nvPr/>
        </p:nvSpPr>
        <p:spPr>
          <a:xfrm>
            <a:off x="293500" y="197250"/>
            <a:ext cx="9441900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데모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환경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(2/2)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460" name="Google Shape;460;g26b4f975d25_0_8"/>
          <p:cNvSpPr txBox="1"/>
          <p:nvPr/>
        </p:nvSpPr>
        <p:spPr>
          <a:xfrm>
            <a:off x="1411110" y="15194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데모 순서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461" name="Google Shape;461;g26b4f975d25_0_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40350" y="2169200"/>
            <a:ext cx="9244324" cy="4509301"/>
          </a:xfrm>
          <a:prstGeom prst="rect">
            <a:avLst/>
          </a:prstGeom>
          <a:noFill/>
          <a:ln w="19050" cap="flat" cmpd="sng">
            <a:solidFill>
              <a:srgbClr val="3A4CA8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Google Shape;46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69" name="Google Shape;469;p18"/>
          <p:cNvGraphicFramePr/>
          <p:nvPr/>
        </p:nvGraphicFramePr>
        <p:xfrm>
          <a:off x="1024374" y="1597405"/>
          <a:ext cx="10143250" cy="4814095"/>
        </p:xfrm>
        <a:graphic>
          <a:graphicData uri="http://schemas.openxmlformats.org/drawingml/2006/table">
            <a:tbl>
              <a:tblPr>
                <a:noFill/>
                <a:tableStyleId>{E245B0B7-F408-4E15-96BB-B00BC16AA816}</a:tableStyleId>
              </a:tblPr>
              <a:tblGrid>
                <a:gridCol w="1072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7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7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7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7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09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김주환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장민준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정윤진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최아로인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2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자료수집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OpenCV 및 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CNN 모델 조사 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 각종 API,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서버 연동 조사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시각장애인 용 </a:t>
                      </a:r>
                      <a:b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UI/UX 조사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 </a:t>
                      </a:r>
                      <a:b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음성출력 조사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2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      계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OpenCV를 이용한 </a:t>
                      </a:r>
                      <a:b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인식 알고리즘 설계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분석 모델 설계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서버와 앱 통신 설계 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장애인 모바일 앱 접근성에 맞는 UI/UX 설계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장애인 모바일 앱 접근성에 맞는 TTS 설계 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07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      현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알고리즘 구현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서버 측 알고리즘 구현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서버 측 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API 구현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 구현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UI/UX 구현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어플리케이션 구현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TTS 구현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6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i="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테스트</a:t>
                      </a:r>
                      <a:endParaRPr sz="18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어플리케이션 작동/접근성 테스트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인식 정확성/수행시간 테스트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통합 테스트/유지보수</a:t>
                      </a:r>
                      <a:endParaRPr sz="1600" u="none" strike="noStrike" cap="non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38100" marB="38100" anchor="ctr">
                    <a:lnL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1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28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70" name="Google Shape;470;p18"/>
          <p:cNvSpPr txBox="1"/>
          <p:nvPr/>
        </p:nvSpPr>
        <p:spPr>
          <a:xfrm>
            <a:off x="293500" y="197250"/>
            <a:ext cx="7860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업무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분담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19"/>
          <p:cNvSpPr txBox="1"/>
          <p:nvPr/>
        </p:nvSpPr>
        <p:spPr>
          <a:xfrm>
            <a:off x="293500" y="197250"/>
            <a:ext cx="85776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종합설계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수행일정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478" name="Google Shape;478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79" name="Google Shape;479;p19"/>
          <p:cNvGraphicFramePr/>
          <p:nvPr/>
        </p:nvGraphicFramePr>
        <p:xfrm>
          <a:off x="203150" y="1266650"/>
          <a:ext cx="11785425" cy="5352455"/>
        </p:xfrm>
        <a:graphic>
          <a:graphicData uri="http://schemas.openxmlformats.org/drawingml/2006/table">
            <a:tbl>
              <a:tblPr>
                <a:noFill/>
                <a:tableStyleId>{D39FA2DB-4205-484D-9D51-DB9ED44BB2D0}</a:tableStyleId>
              </a:tblPr>
              <a:tblGrid>
                <a:gridCol w="1349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6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361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4201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항목</a:t>
                      </a:r>
                      <a:endParaRPr sz="14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추진사항</a:t>
                      </a:r>
                      <a:endParaRPr sz="14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sz="14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12월</a:t>
                      </a:r>
                      <a:endParaRPr sz="13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1월</a:t>
                      </a:r>
                      <a:endParaRPr sz="13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2월</a:t>
                      </a:r>
                      <a:endParaRPr sz="13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3월</a:t>
                      </a:r>
                      <a:endParaRPr sz="13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4월</a:t>
                      </a:r>
                      <a:endParaRPr sz="13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5월</a:t>
                      </a:r>
                      <a:endParaRPr sz="13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6월</a:t>
                      </a:r>
                      <a:endParaRPr sz="13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7월</a:t>
                      </a:r>
                      <a:endParaRPr sz="13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8월</a:t>
                      </a:r>
                      <a:endParaRPr sz="13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9월</a:t>
                      </a:r>
                      <a:endParaRPr sz="13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10월</a:t>
                      </a:r>
                      <a:endParaRPr sz="13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4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요구사항 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정의 및 분석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요구사항 정의 및 분석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요구사항 명세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9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시스템 설계 및 상세설계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시스템 설계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상세 설계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775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구현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알고리즘 구현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딥러닝 구현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앱 구현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김주환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장민준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19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정윤진, 최아로인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9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시험 및 데모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시스템 통합 테스트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졸업작품 완전성 보강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19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문서화 및 발표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종합설계 설계서 작성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발표(전시회, 공학대전)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19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한국공학대전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한국공학대전 참가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19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최종 보고서 작성 및 패키징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Noto Sans KR"/>
                        <a:buChar char="-"/>
                      </a:pPr>
                      <a:r>
                        <a:rPr lang="ko-KR" sz="14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최종보고서 작성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pSp>
        <p:nvGrpSpPr>
          <p:cNvPr id="480" name="Google Shape;480;p19"/>
          <p:cNvGrpSpPr/>
          <p:nvPr/>
        </p:nvGrpSpPr>
        <p:grpSpPr>
          <a:xfrm>
            <a:off x="6091475" y="1842675"/>
            <a:ext cx="5641500" cy="4539175"/>
            <a:chOff x="6091475" y="1842675"/>
            <a:chExt cx="5641500" cy="4539175"/>
          </a:xfrm>
        </p:grpSpPr>
        <p:sp>
          <p:nvSpPr>
            <p:cNvPr id="481" name="Google Shape;481;p19"/>
            <p:cNvSpPr/>
            <p:nvPr/>
          </p:nvSpPr>
          <p:spPr>
            <a:xfrm>
              <a:off x="6091475" y="1842675"/>
              <a:ext cx="5361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6627575" y="2467975"/>
              <a:ext cx="5361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6777275" y="3093275"/>
              <a:ext cx="18783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7699775" y="4294775"/>
              <a:ext cx="20355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8235875" y="4511050"/>
              <a:ext cx="16083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11183925" y="5626200"/>
              <a:ext cx="2688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11196875" y="6274150"/>
              <a:ext cx="5361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6091475" y="2103200"/>
              <a:ext cx="5361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89" name="Google Shape;489;p19"/>
            <p:cNvSpPr/>
            <p:nvPr/>
          </p:nvSpPr>
          <p:spPr>
            <a:xfrm>
              <a:off x="6929675" y="3474275"/>
              <a:ext cx="17010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6627575" y="2699750"/>
              <a:ext cx="5361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1" name="Google Shape;491;p19"/>
            <p:cNvSpPr/>
            <p:nvPr/>
          </p:nvSpPr>
          <p:spPr>
            <a:xfrm>
              <a:off x="6929675" y="3855275"/>
              <a:ext cx="17010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7158275" y="4902550"/>
              <a:ext cx="8889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3" name="Google Shape;493;p19"/>
            <p:cNvSpPr/>
            <p:nvPr/>
          </p:nvSpPr>
          <p:spPr>
            <a:xfrm>
              <a:off x="10916375" y="5169000"/>
              <a:ext cx="268800" cy="1077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7"/>
          <p:cNvSpPr txBox="1"/>
          <p:nvPr/>
        </p:nvSpPr>
        <p:spPr>
          <a:xfrm>
            <a:off x="293500" y="197250"/>
            <a:ext cx="96720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종합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개요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(1/3)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48" name="Google Shape;148;p7"/>
          <p:cNvSpPr txBox="1"/>
          <p:nvPr/>
        </p:nvSpPr>
        <p:spPr>
          <a:xfrm>
            <a:off x="1715900" y="4608175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A1. 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한국패션산업연구원에서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데이터 검수를 거친 데이터셋 사용 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및 사용설명서에 언급</a:t>
            </a:r>
            <a:endParaRPr sz="2000" b="0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9" name="Google Shape;149;p7"/>
          <p:cNvSpPr txBox="1"/>
          <p:nvPr/>
        </p:nvSpPr>
        <p:spPr>
          <a:xfrm>
            <a:off x="1715900" y="5502488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A3. 서울시각장애인복지관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에 자문 요청 및 실제 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시각장애인 인터뷰 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요청</a:t>
            </a:r>
            <a:endParaRPr sz="2000" b="0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0" name="Google Shape;150;p7"/>
          <p:cNvSpPr txBox="1"/>
          <p:nvPr/>
        </p:nvSpPr>
        <p:spPr>
          <a:xfrm>
            <a:off x="1715900" y="5055338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A2. 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의류 추천 후 사용자가 고른 의류를 다시 </a:t>
            </a: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확인할 수 있는 기능 추가</a:t>
            </a:r>
            <a:endParaRPr sz="2000" b="1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1" name="Google Shape;151;p7"/>
          <p:cNvSpPr txBox="1"/>
          <p:nvPr/>
        </p:nvSpPr>
        <p:spPr>
          <a:xfrm>
            <a:off x="1715900" y="2294813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Q1.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코디 추천의 근거와 정확성을 명확하게 할 것</a:t>
            </a:r>
            <a:endParaRPr sz="2000" b="0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2" name="Google Shape;152;p7"/>
          <p:cNvSpPr txBox="1"/>
          <p:nvPr/>
        </p:nvSpPr>
        <p:spPr>
          <a:xfrm>
            <a:off x="1715900" y="2719350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Q2.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 추천한 의류가 맞는 지 확인하는 기능이 필요</a:t>
            </a:r>
            <a:endParaRPr sz="2000" b="0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3" name="Google Shape;153;p7"/>
          <p:cNvSpPr txBox="1"/>
          <p:nvPr/>
        </p:nvSpPr>
        <p:spPr>
          <a:xfrm>
            <a:off x="1715900" y="3143875"/>
            <a:ext cx="1022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44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●"/>
            </a:pPr>
            <a:r>
              <a:rPr lang="ko-KR"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Q3</a:t>
            </a:r>
            <a:r>
              <a:rPr lang="ko-KR"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. 실제 장애인 입장에서 볼 것 - 조사</a:t>
            </a:r>
            <a:endParaRPr sz="2000" b="0" i="0" u="none" strike="noStrike" cap="none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4" name="Google Shape;154;p7"/>
          <p:cNvSpPr txBox="1"/>
          <p:nvPr/>
        </p:nvSpPr>
        <p:spPr>
          <a:xfrm>
            <a:off x="1411110" y="17480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지난 발표에서의 지적 사항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5" name="Google Shape;155;p7"/>
          <p:cNvSpPr txBox="1"/>
          <p:nvPr/>
        </p:nvSpPr>
        <p:spPr>
          <a:xfrm>
            <a:off x="1411110" y="4050760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지적 사항에 대한 답변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21"/>
          <p:cNvSpPr txBox="1"/>
          <p:nvPr/>
        </p:nvSpPr>
        <p:spPr>
          <a:xfrm>
            <a:off x="2566825" y="5158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1" name="Google Shape;501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21"/>
          <p:cNvSpPr txBox="1"/>
          <p:nvPr/>
        </p:nvSpPr>
        <p:spPr>
          <a:xfrm>
            <a:off x="293500" y="197250"/>
            <a:ext cx="9100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필요기술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및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참고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문헌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grpSp>
        <p:nvGrpSpPr>
          <p:cNvPr id="503" name="Google Shape;503;p21"/>
          <p:cNvGrpSpPr/>
          <p:nvPr/>
        </p:nvGrpSpPr>
        <p:grpSpPr>
          <a:xfrm>
            <a:off x="350350" y="1467125"/>
            <a:ext cx="11646000" cy="4970690"/>
            <a:chOff x="350350" y="1467125"/>
            <a:chExt cx="11646000" cy="4970690"/>
          </a:xfrm>
        </p:grpSpPr>
        <p:sp>
          <p:nvSpPr>
            <p:cNvPr id="504" name="Google Shape;504;p21"/>
            <p:cNvSpPr/>
            <p:nvPr/>
          </p:nvSpPr>
          <p:spPr>
            <a:xfrm>
              <a:off x="350350" y="1467125"/>
              <a:ext cx="11646000" cy="497069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05" name="Google Shape;505;p21"/>
            <p:cNvSpPr txBox="1"/>
            <p:nvPr/>
          </p:nvSpPr>
          <p:spPr>
            <a:xfrm>
              <a:off x="350350" y="1579675"/>
              <a:ext cx="11646000" cy="4656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marR="0" lvl="0" indent="-35560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KR"/>
                <a:buChar char="❏"/>
              </a:pP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논문</a:t>
              </a:r>
              <a:endParaRPr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0" indent="-33655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lang="ko-KR" sz="17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김영종 외 4명, 시각 장애인 의복 문제 해결을 위한 기술적 제안 연구, ASK 2022 학술발표대회 논문집, 29(1), 0606-0609, 2022.05</a:t>
              </a:r>
              <a:endParaRPr sz="17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0" indent="-33655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lang="ko-KR" sz="17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Aries Arditi 외 2명, Clothing Matching for Visually Impaired Persons, Technology and Disability, 23, 2011</a:t>
              </a:r>
              <a:endParaRPr sz="17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457200" marR="0" lvl="0" indent="-35560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KR"/>
                <a:buChar char="❏"/>
              </a:pP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단행본(책)</a:t>
              </a:r>
              <a:endParaRPr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0" indent="-33655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lang="ko-KR" sz="17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한학용, 패턴인식개론, 한빛미디어, 2009</a:t>
              </a:r>
              <a:endParaRPr sz="17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0" indent="-33655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lang="ko-KR" sz="17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김상운, Matlab으로 배우는 패턴인식 및 학습, 홍릉과학출판사, 2003</a:t>
              </a:r>
              <a:endParaRPr sz="17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457200" marR="0" lvl="0" indent="-35560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KR"/>
                <a:buChar char="❏"/>
              </a:pP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웹사이트</a:t>
              </a:r>
              <a:endParaRPr sz="20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0" indent="-33655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lang="ko-KR" sz="17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송재일 외 8명, 문화체육관광부 국립장애인도서관(모바일 앱 접근성), 2016.10.20, 방송통신표준심의회,</a:t>
              </a:r>
              <a:endParaRPr sz="17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0" indent="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https://www.nld.go.kr/ableFront/new_standard_guide/accessibility.jsp</a:t>
              </a:r>
              <a:r>
                <a:rPr lang="ko-KR" sz="17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</a:t>
              </a:r>
              <a:endParaRPr sz="17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0" indent="-33655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62626"/>
                </a:buClr>
                <a:buSzPts val="1700"/>
                <a:buFont typeface="Noto Sans Symbols"/>
                <a:buChar char="●"/>
              </a:pPr>
              <a:r>
                <a:rPr lang="ko-KR" sz="17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한국패션산업연구원, AI Hub(K-Fashion 이미지), 2022.10.12, 오피니언라이브, </a:t>
              </a:r>
              <a:endParaRPr sz="17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914400" marR="0" lvl="0" indent="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https://aihub.or.kr/aihubdata/data/view.do?currMenu=115&amp;topMenu=100&amp;aihubDataSe=realm&amp;dataSetSn=51</a:t>
              </a:r>
              <a:endParaRPr sz="11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Google Shape;51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564200" y="-668200"/>
            <a:ext cx="14167450" cy="9511824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22"/>
          <p:cNvSpPr txBox="1"/>
          <p:nvPr/>
        </p:nvSpPr>
        <p:spPr>
          <a:xfrm>
            <a:off x="3929550" y="2844150"/>
            <a:ext cx="43329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ko-KR" sz="7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감사합니다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7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:)</a:t>
            </a:r>
            <a:endParaRPr sz="7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g2c80477edda_2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2c80477edda_2_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2c80477edda_2_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2c80477edda_2_5"/>
          <p:cNvSpPr txBox="1"/>
          <p:nvPr/>
        </p:nvSpPr>
        <p:spPr>
          <a:xfrm>
            <a:off x="293500" y="197250"/>
            <a:ext cx="96720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종합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개요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(1/3)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64" name="Google Shape;164;g2c80477edda_2_5"/>
          <p:cNvSpPr txBox="1"/>
          <p:nvPr/>
        </p:nvSpPr>
        <p:spPr>
          <a:xfrm>
            <a:off x="1715900" y="4303375"/>
            <a:ext cx="10221300" cy="2215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445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Noto Sans Symbols"/>
              <a:buChar char="●"/>
            </a:pPr>
            <a:r>
              <a:rPr lang="ko-KR" sz="2000" dirty="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각 객체의 이름이 길어서 혼란스럽거나, 짧아서 이해하기 어려움</a:t>
            </a:r>
            <a:endParaRPr sz="2000" dirty="0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017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Noto Sans" panose="020B0502040504020204" pitchFamily="34" charset="0"/>
              <a:buChar char="○"/>
            </a:pPr>
            <a:r>
              <a:rPr lang="ko-KR" sz="2000" b="1" dirty="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객체의 이름은 간단하게 명시하되, 내용은 사용설명서에 구체적으로 명시</a:t>
            </a:r>
            <a:endParaRPr sz="2000" b="1" dirty="0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Noto Sans" panose="020B0502040504020204" pitchFamily="34" charset="0"/>
              <a:buChar char="●"/>
            </a:pPr>
            <a:r>
              <a:rPr lang="ko-KR" sz="2000" dirty="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코디 추천 내용이 선천적/후천적 시각장애인을 만족시킬 수 있는가?</a:t>
            </a:r>
            <a:endParaRPr sz="2000" dirty="0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Noto Sans" panose="020B0502040504020204" pitchFamily="34" charset="0"/>
              <a:buChar char="○"/>
            </a:pPr>
            <a:r>
              <a:rPr lang="ko-KR" sz="2000" b="1" dirty="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후천적 시각장애인으로 범위 한정</a:t>
            </a:r>
            <a:endParaRPr sz="2000" b="1" dirty="0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Noto Sans" panose="020B0502040504020204" pitchFamily="34" charset="0"/>
              <a:buChar char="●"/>
            </a:pPr>
            <a:r>
              <a:rPr lang="ko-KR" sz="2000" dirty="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다단계 메뉴 방식을 사용하되 단계가 길지 않아야 함</a:t>
            </a:r>
            <a:endParaRPr sz="2000" dirty="0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Noto Sans" panose="020B0502040504020204" pitchFamily="34" charset="0"/>
              <a:buChar char="○"/>
            </a:pPr>
            <a:r>
              <a:rPr lang="ko-KR" sz="2000" b="1" dirty="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대표 기능은 2가지, 각 기능이 5단계를 넘어가지 않도록 구성</a:t>
            </a:r>
            <a:endParaRPr sz="2000" b="1" dirty="0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65" name="Google Shape;165;g2c80477edda_2_5"/>
          <p:cNvSpPr txBox="1"/>
          <p:nvPr/>
        </p:nvSpPr>
        <p:spPr>
          <a:xfrm>
            <a:off x="1715900" y="1990013"/>
            <a:ext cx="10221300" cy="1508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445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Noto Sans Symbols"/>
              <a:buChar char="●"/>
            </a:pPr>
            <a:r>
              <a:rPr lang="ko-KR" sz="2000" dirty="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앱 사용시 전체적인 구조 파악의 어려움</a:t>
            </a:r>
            <a:endParaRPr sz="2000" dirty="0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Noto Sans" panose="020B0502040504020204" pitchFamily="34" charset="0"/>
              <a:buChar char="○"/>
            </a:pPr>
            <a:r>
              <a:rPr lang="ko-KR" sz="2000" b="1" dirty="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앱 실행 시 첫 화면으로 사용설명서의 앱 구성 설명 명시</a:t>
            </a:r>
            <a:endParaRPr sz="2000" b="1" dirty="0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Noto Sans" panose="020B0502040504020204" pitchFamily="34" charset="0"/>
              <a:buChar char="●"/>
            </a:pPr>
            <a:r>
              <a:rPr lang="ko-KR" sz="2000" dirty="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색상 표현 방법 : 표현이 길어지면 오히려 불편함</a:t>
            </a:r>
            <a:endParaRPr sz="2000" dirty="0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Noto Sans" panose="020B0502040504020204" pitchFamily="34" charset="0"/>
              <a:buChar char="○"/>
            </a:pPr>
            <a:r>
              <a:rPr lang="ko-KR" sz="2000" b="1" dirty="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“어둡고 짙은 검은색” -&gt; “어두운 </a:t>
            </a:r>
            <a:r>
              <a:rPr lang="ko-KR" sz="2000" b="1" dirty="0" err="1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검은색”으로</a:t>
            </a:r>
            <a:r>
              <a:rPr lang="ko-KR" sz="2000" b="1" dirty="0">
                <a:solidFill>
                  <a:srgbClr val="0000FF"/>
                </a:solidFill>
                <a:latin typeface="Noto Sans KR"/>
                <a:ea typeface="Noto Sans KR"/>
                <a:cs typeface="Noto Sans KR"/>
                <a:sym typeface="Noto Sans KR"/>
              </a:rPr>
              <a:t> 변경</a:t>
            </a:r>
            <a:endParaRPr sz="2000" b="1" dirty="0">
              <a:solidFill>
                <a:srgbClr val="0000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66" name="Google Shape;166;g2c80477edda_2_5"/>
          <p:cNvSpPr txBox="1"/>
          <p:nvPr/>
        </p:nvSpPr>
        <p:spPr>
          <a:xfrm>
            <a:off x="1411110" y="1443222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서울시각장애인복지관</a:t>
            </a:r>
            <a:endParaRPr sz="2000" b="1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67" name="Google Shape;167;g2c80477edda_2_5"/>
          <p:cNvSpPr txBox="1"/>
          <p:nvPr/>
        </p:nvSpPr>
        <p:spPr>
          <a:xfrm>
            <a:off x="1411110" y="3745960"/>
            <a:ext cx="8550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시각장애인 인터뷰</a:t>
            </a:r>
            <a:endParaRPr sz="20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b007eaca30_2_5"/>
          <p:cNvSpPr txBox="1"/>
          <p:nvPr/>
        </p:nvSpPr>
        <p:spPr>
          <a:xfrm>
            <a:off x="293500" y="197250"/>
            <a:ext cx="95442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종합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개요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(2/3)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73" name="Google Shape;173;g2b007eaca30_2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2b007eaca30_2_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2b007eaca30_2_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" name="Google Shape;176;g2b007eaca30_2_5"/>
          <p:cNvGrpSpPr/>
          <p:nvPr/>
        </p:nvGrpSpPr>
        <p:grpSpPr>
          <a:xfrm>
            <a:off x="1679510" y="-2066274"/>
            <a:ext cx="8832986" cy="1321789"/>
            <a:chOff x="1679510" y="-2066274"/>
            <a:chExt cx="8832986" cy="1321789"/>
          </a:xfrm>
        </p:grpSpPr>
        <p:sp>
          <p:nvSpPr>
            <p:cNvPr id="177" name="Google Shape;177;g2b007eaca30_2_5"/>
            <p:cNvSpPr txBox="1"/>
            <p:nvPr/>
          </p:nvSpPr>
          <p:spPr>
            <a:xfrm>
              <a:off x="1679510" y="-2066274"/>
              <a:ext cx="85509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873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lang="ko-KR" sz="25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주제 및 개요</a:t>
              </a:r>
              <a:endParaRPr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78" name="Google Shape;178;g2b007eaca30_2_5"/>
            <p:cNvSpPr txBox="1"/>
            <p:nvPr/>
          </p:nvSpPr>
          <p:spPr>
            <a:xfrm>
              <a:off x="2216296" y="-1452485"/>
              <a:ext cx="82962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lang="ko-KR" sz="2000" b="1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카메라로 인식</a:t>
              </a:r>
              <a:r>
                <a:rPr lang="ko-KR" sz="20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한 의류의 시각적 데이터를 </a:t>
              </a:r>
              <a:r>
                <a:rPr lang="ko-KR" sz="2000" b="1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음성으로 출력</a:t>
              </a:r>
              <a:r>
                <a:rPr lang="ko-KR" sz="20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하고 그 데이터를 바탕으로 시각장애인의 코디를 도울 수 있는 시스템</a:t>
              </a:r>
              <a:endParaRPr sz="18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grpSp>
        <p:nvGrpSpPr>
          <p:cNvPr id="179" name="Google Shape;179;g2b007eaca30_2_5"/>
          <p:cNvGrpSpPr/>
          <p:nvPr/>
        </p:nvGrpSpPr>
        <p:grpSpPr>
          <a:xfrm>
            <a:off x="1411110" y="1290822"/>
            <a:ext cx="9094915" cy="1786806"/>
            <a:chOff x="1411110" y="1699222"/>
            <a:chExt cx="9094915" cy="1786806"/>
          </a:xfrm>
        </p:grpSpPr>
        <p:sp>
          <p:nvSpPr>
            <p:cNvPr id="180" name="Google Shape;180;g2b007eaca30_2_5"/>
            <p:cNvSpPr txBox="1"/>
            <p:nvPr/>
          </p:nvSpPr>
          <p:spPr>
            <a:xfrm>
              <a:off x="1411110" y="1699222"/>
              <a:ext cx="85509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873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lang="ko-KR" sz="25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개발 배경</a:t>
              </a:r>
              <a:endParaRPr sz="20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81" name="Google Shape;181;g2b007eaca30_2_5"/>
            <p:cNvSpPr txBox="1"/>
            <p:nvPr/>
          </p:nvSpPr>
          <p:spPr>
            <a:xfrm>
              <a:off x="1955125" y="2213925"/>
              <a:ext cx="8550900" cy="12721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44500" marR="0" lvl="0" indent="-34290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lang="ko-KR" sz="20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인공지능 기술이 상용화 되면서 일반인 뿐만 아니라 </a:t>
              </a:r>
              <a:br>
                <a:rPr lang="ko-KR" sz="20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</a:br>
              <a:r>
                <a:rPr lang="ko-KR" sz="2000" b="1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장애인들의 실생활</a:t>
              </a:r>
              <a:r>
                <a:rPr lang="ko-KR" sz="20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에도 큰 도움을 주고 있음</a:t>
              </a:r>
              <a:endParaRPr/>
            </a:p>
            <a:p>
              <a:pPr marL="444500" marR="0" lvl="0" indent="-342900" algn="l" rtl="0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lang="ko-KR" sz="20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시각장애인들은 </a:t>
              </a:r>
              <a:r>
                <a:rPr lang="ko-KR" sz="2000" b="1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다른 사람들의 도움 없이</a:t>
              </a:r>
              <a:r>
                <a:rPr lang="ko-KR" sz="2000" b="0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옷을 고르는 것에 어려움을 느낌</a:t>
              </a:r>
              <a:endParaRPr sz="18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grpSp>
        <p:nvGrpSpPr>
          <p:cNvPr id="182" name="Google Shape;182;g2b007eaca30_2_5"/>
          <p:cNvGrpSpPr/>
          <p:nvPr/>
        </p:nvGrpSpPr>
        <p:grpSpPr>
          <a:xfrm>
            <a:off x="1411110" y="3045701"/>
            <a:ext cx="9780690" cy="1691721"/>
            <a:chOff x="1411110" y="708251"/>
            <a:chExt cx="9780690" cy="1691721"/>
          </a:xfrm>
        </p:grpSpPr>
        <p:sp>
          <p:nvSpPr>
            <p:cNvPr id="183" name="Google Shape;183;g2b007eaca30_2_5"/>
            <p:cNvSpPr txBox="1"/>
            <p:nvPr/>
          </p:nvSpPr>
          <p:spPr>
            <a:xfrm>
              <a:off x="1411110" y="708251"/>
              <a:ext cx="85509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873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lang="ko-KR" sz="25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개발 목표</a:t>
              </a:r>
              <a:endParaRPr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84" name="Google Shape;184;g2b007eaca30_2_5"/>
            <p:cNvSpPr txBox="1"/>
            <p:nvPr/>
          </p:nvSpPr>
          <p:spPr>
            <a:xfrm>
              <a:off x="1947900" y="1245850"/>
              <a:ext cx="9243900" cy="11541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445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사용자가 선택한 </a:t>
              </a: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의류의 종류와 패턴, 색상</a:t>
              </a: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을</a:t>
              </a: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</a:t>
              </a: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분석하여 </a:t>
              </a: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음성</a:t>
              </a: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을 통해 알려주고, </a:t>
              </a:r>
              <a:b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</a:b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날씨 및 색상에 맞는 </a:t>
              </a: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코디를 추천</a:t>
              </a: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하여 접근성이 쉬운 </a:t>
              </a: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앱</a:t>
              </a: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을 통해 </a:t>
              </a:r>
              <a:b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</a:b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시각장애인 </a:t>
              </a: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스스로</a:t>
              </a: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코디가 가능한 시스템 개발을 목표로 함</a:t>
              </a:r>
              <a:endParaRPr sz="18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grpSp>
        <p:nvGrpSpPr>
          <p:cNvPr id="185" name="Google Shape;185;g2b007eaca30_2_5"/>
          <p:cNvGrpSpPr/>
          <p:nvPr/>
        </p:nvGrpSpPr>
        <p:grpSpPr>
          <a:xfrm>
            <a:off x="1411110" y="4787476"/>
            <a:ext cx="9780690" cy="2045664"/>
            <a:chOff x="1411110" y="746351"/>
            <a:chExt cx="9780690" cy="2045664"/>
          </a:xfrm>
        </p:grpSpPr>
        <p:sp>
          <p:nvSpPr>
            <p:cNvPr id="186" name="Google Shape;186;g2b007eaca30_2_5"/>
            <p:cNvSpPr txBox="1"/>
            <p:nvPr/>
          </p:nvSpPr>
          <p:spPr>
            <a:xfrm>
              <a:off x="1411110" y="746351"/>
              <a:ext cx="85509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873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500"/>
                <a:buFont typeface="Noto Sans KR"/>
                <a:buChar char="❏"/>
              </a:pPr>
              <a:r>
                <a:rPr lang="ko-KR" sz="25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개발 효과</a:t>
              </a:r>
              <a:endParaRPr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87" name="Google Shape;187;g2b007eaca30_2_5"/>
            <p:cNvSpPr txBox="1"/>
            <p:nvPr/>
          </p:nvSpPr>
          <p:spPr>
            <a:xfrm>
              <a:off x="1947900" y="1283950"/>
              <a:ext cx="9243900" cy="15080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445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타인을 통한 </a:t>
              </a: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도움의 필요성을 줄여</a:t>
              </a: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시각장애인의 일상생활에 </a:t>
              </a: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긍정적인 변화</a:t>
              </a: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를 가져올 수 있음</a:t>
              </a:r>
              <a:endParaRPr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4445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적절한 의류를 선택</a:t>
              </a: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하고 스타일링할 수 있게 된다면, </a:t>
              </a:r>
              <a:endParaRPr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45720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사회적 행사 및 활동에 보다 </a:t>
              </a: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적극적인 참여</a:t>
              </a:r>
              <a:r>
                <a:rPr lang="ko-KR" sz="2000" b="0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를 불러올 수 있음</a:t>
              </a:r>
              <a:endParaRPr sz="2000" b="0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/>
        </p:nvSpPr>
        <p:spPr>
          <a:xfrm>
            <a:off x="1478533" y="1525010"/>
            <a:ext cx="2137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범위</a:t>
            </a:r>
            <a:endParaRPr sz="25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93" name="Google Shape;193;p8"/>
          <p:cNvGrpSpPr/>
          <p:nvPr/>
        </p:nvGrpSpPr>
        <p:grpSpPr>
          <a:xfrm>
            <a:off x="1679887" y="2156495"/>
            <a:ext cx="8961013" cy="1762391"/>
            <a:chOff x="1679868" y="2156475"/>
            <a:chExt cx="8349807" cy="1762391"/>
          </a:xfrm>
        </p:grpSpPr>
        <p:sp>
          <p:nvSpPr>
            <p:cNvPr id="194" name="Google Shape;194;p8"/>
            <p:cNvSpPr txBox="1"/>
            <p:nvPr/>
          </p:nvSpPr>
          <p:spPr>
            <a:xfrm>
              <a:off x="1679875" y="2156475"/>
              <a:ext cx="27333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의류 이미지 전처리</a:t>
              </a:r>
              <a:endParaRPr sz="20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95" name="Google Shape;195;p8"/>
            <p:cNvSpPr txBox="1"/>
            <p:nvPr/>
          </p:nvSpPr>
          <p:spPr>
            <a:xfrm>
              <a:off x="1982475" y="2556675"/>
              <a:ext cx="8047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-"/>
              </a:pPr>
              <a:r>
                <a:rPr lang="ko-KR" sz="18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카메라로 촬영한 의류를 </a:t>
              </a: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이미지 전처리</a:t>
              </a:r>
              <a:r>
                <a:rPr lang="ko-KR" sz="18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후 </a:t>
              </a: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의류 정보 추출</a:t>
              </a:r>
              <a:r>
                <a:rPr lang="ko-KR" sz="18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(옷의 종류 및 색상)</a:t>
              </a:r>
              <a:endParaRPr sz="18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96" name="Google Shape;196;p8"/>
            <p:cNvSpPr txBox="1"/>
            <p:nvPr/>
          </p:nvSpPr>
          <p:spPr>
            <a:xfrm>
              <a:off x="1679868" y="3085241"/>
              <a:ext cx="22545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445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음성 출력</a:t>
              </a:r>
              <a:endParaRPr sz="20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97" name="Google Shape;197;p8"/>
            <p:cNvSpPr txBox="1"/>
            <p:nvPr/>
          </p:nvSpPr>
          <p:spPr>
            <a:xfrm>
              <a:off x="1982475" y="3549566"/>
              <a:ext cx="4390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-"/>
              </a:pPr>
              <a:r>
                <a:rPr lang="ko-KR" sz="18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인식한 의류 정보를 </a:t>
              </a: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음성 출력</a:t>
              </a:r>
              <a:endParaRPr sz="18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grpSp>
        <p:nvGrpSpPr>
          <p:cNvPr id="198" name="Google Shape;198;p8"/>
          <p:cNvGrpSpPr/>
          <p:nvPr/>
        </p:nvGrpSpPr>
        <p:grpSpPr>
          <a:xfrm>
            <a:off x="1679868" y="5529962"/>
            <a:ext cx="5660400" cy="833613"/>
            <a:chOff x="1679868" y="5529962"/>
            <a:chExt cx="5660400" cy="833613"/>
          </a:xfrm>
        </p:grpSpPr>
        <p:sp>
          <p:nvSpPr>
            <p:cNvPr id="199" name="Google Shape;199;p8"/>
            <p:cNvSpPr txBox="1"/>
            <p:nvPr/>
          </p:nvSpPr>
          <p:spPr>
            <a:xfrm>
              <a:off x="1679868" y="5529962"/>
              <a:ext cx="5660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Char char="●"/>
              </a:pPr>
              <a:r>
                <a:rPr lang="ko-KR" sz="2000" b="1" i="0" u="none" strike="noStrike" cap="none">
                  <a:solidFill>
                    <a:schemeClr val="dk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날씨 API를 통한 코디 추천</a:t>
              </a:r>
              <a:endParaRPr sz="20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00" name="Google Shape;200;p8"/>
            <p:cNvSpPr txBox="1"/>
            <p:nvPr/>
          </p:nvSpPr>
          <p:spPr>
            <a:xfrm>
              <a:off x="1982475" y="5994275"/>
              <a:ext cx="51777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-"/>
              </a:pP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날씨 정보</a:t>
              </a:r>
              <a:r>
                <a:rPr lang="ko-KR" sz="18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를 기반으로 </a:t>
              </a: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기온</a:t>
              </a:r>
              <a:r>
                <a:rPr lang="ko-KR" sz="18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에 따른 </a:t>
              </a: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코디 추천</a:t>
              </a:r>
              <a:endParaRPr sz="18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grpSp>
        <p:nvGrpSpPr>
          <p:cNvPr id="201" name="Google Shape;201;p8"/>
          <p:cNvGrpSpPr/>
          <p:nvPr/>
        </p:nvGrpSpPr>
        <p:grpSpPr>
          <a:xfrm>
            <a:off x="1679875" y="4033550"/>
            <a:ext cx="10180700" cy="1271525"/>
            <a:chOff x="1679875" y="4033550"/>
            <a:chExt cx="10180700" cy="1271525"/>
          </a:xfrm>
        </p:grpSpPr>
        <p:sp>
          <p:nvSpPr>
            <p:cNvPr id="202" name="Google Shape;202;p8"/>
            <p:cNvSpPr txBox="1"/>
            <p:nvPr/>
          </p:nvSpPr>
          <p:spPr>
            <a:xfrm>
              <a:off x="1679875" y="4033550"/>
              <a:ext cx="28563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000"/>
                <a:buFont typeface="Noto Sans Symbols"/>
                <a:buChar char="●"/>
              </a:pPr>
              <a:r>
                <a:rPr lang="ko-KR" sz="2000" b="1" i="0" u="none" strike="noStrike" cap="none">
                  <a:solidFill>
                    <a:srgbClr val="262626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코디 추천</a:t>
              </a:r>
              <a:endParaRPr sz="2000" b="1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03" name="Google Shape;203;p8"/>
            <p:cNvSpPr txBox="1"/>
            <p:nvPr/>
          </p:nvSpPr>
          <p:spPr>
            <a:xfrm>
              <a:off x="1982478" y="4497868"/>
              <a:ext cx="8836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-"/>
              </a:pP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코디</a:t>
              </a:r>
              <a:r>
                <a:rPr lang="ko-KR" sz="18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추천 : </a:t>
              </a: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인공지능 학습 모델을 기반</a:t>
              </a:r>
              <a:r>
                <a:rPr lang="ko-KR" sz="18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으로 </a:t>
              </a: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코디 추천</a:t>
              </a:r>
              <a:endParaRPr sz="18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04" name="Google Shape;204;p8"/>
            <p:cNvSpPr txBox="1"/>
            <p:nvPr/>
          </p:nvSpPr>
          <p:spPr>
            <a:xfrm>
              <a:off x="1982475" y="4935775"/>
              <a:ext cx="9878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-"/>
              </a:pP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색상</a:t>
              </a:r>
              <a:r>
                <a:rPr lang="ko-KR" sz="18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 추천 : DB에 저장된 </a:t>
              </a: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색조합 정보</a:t>
              </a:r>
              <a:r>
                <a:rPr lang="ko-KR" sz="1800" b="0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를 기반으로 </a:t>
              </a:r>
              <a:r>
                <a:rPr lang="ko-KR" sz="1800" b="1" i="0" u="none" strike="noStrike" cap="none">
                  <a:solidFill>
                    <a:srgbClr val="000000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인식된 옷의 색상과 어울리는 색조합 추천</a:t>
              </a:r>
              <a:endParaRPr sz="18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pic>
        <p:nvPicPr>
          <p:cNvPr id="205" name="Google Shape;205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8"/>
          <p:cNvSpPr txBox="1"/>
          <p:nvPr/>
        </p:nvSpPr>
        <p:spPr>
          <a:xfrm>
            <a:off x="293500" y="197250"/>
            <a:ext cx="94533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종합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설계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개요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(3/3)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16" name="Google Shape;216;p5"/>
          <p:cNvGraphicFramePr/>
          <p:nvPr/>
        </p:nvGraphicFramePr>
        <p:xfrm>
          <a:off x="944846" y="1763836"/>
          <a:ext cx="10512475" cy="3792100"/>
        </p:xfrm>
        <a:graphic>
          <a:graphicData uri="http://schemas.openxmlformats.org/drawingml/2006/table">
            <a:tbl>
              <a:tblPr>
                <a:noFill/>
                <a:tableStyleId>{E245B0B7-F408-4E15-96BB-B00BC16AA816}</a:tableStyleId>
              </a:tblPr>
              <a:tblGrid>
                <a:gridCol w="112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30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3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30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349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4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 </a:t>
                      </a:r>
                      <a:endParaRPr sz="14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1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사례명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관련 사례 </a:t>
                      </a: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(컬러 점자 양말)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관련 사례 2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</a:t>
                      </a: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NFC 태그 부착 옷)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관련 사례 3</a:t>
                      </a:r>
                      <a:endParaRPr sz="20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b="1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</a:t>
                      </a: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 정보 태그 부착 옷)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1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장점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양말 짝 분류 가능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옷에 대한 상세 정보 제공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세분화된 색상 정보 제공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83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b="1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단점</a:t>
                      </a:r>
                      <a:endParaRPr sz="2200" b="1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점자 훼손 시 </a:t>
                      </a:r>
                      <a:endParaRPr sz="2000" i="0" u="none" strike="noStrike" cap="none">
                        <a:solidFill>
                          <a:srgbClr val="000000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색상 확인 불가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태그 분실 시 </a:t>
                      </a:r>
                      <a:endParaRPr sz="2000" i="0" u="none" strike="noStrike" cap="none">
                        <a:solidFill>
                          <a:srgbClr val="000000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의류 정보 확인 불가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</a:t>
                      </a:r>
                      <a:r>
                        <a:rPr lang="ko-KR" sz="2000" u="none" strike="noStrike" cap="none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</a:t>
                      </a: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환 지식이 없을 시 </a:t>
                      </a:r>
                      <a:b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-KR" sz="2000" i="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색상 확인 불가 </a:t>
                      </a:r>
                      <a:endParaRPr sz="2200" u="none" strike="noStrike" cap="none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76200" marR="76200" marT="76200" marB="76200" anchor="ctr">
                    <a:lnL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3A4CA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17" name="Google Shape;217;p5"/>
          <p:cNvGrpSpPr/>
          <p:nvPr/>
        </p:nvGrpSpPr>
        <p:grpSpPr>
          <a:xfrm>
            <a:off x="2066945" y="1763831"/>
            <a:ext cx="9381285" cy="1434855"/>
            <a:chOff x="2076400" y="1763825"/>
            <a:chExt cx="9469350" cy="1866600"/>
          </a:xfrm>
        </p:grpSpPr>
        <p:pic>
          <p:nvPicPr>
            <p:cNvPr id="218" name="Google Shape;218;p5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5232850" y="1763825"/>
              <a:ext cx="3156450" cy="1866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9" name="Google Shape;219;p5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2076400" y="1763825"/>
              <a:ext cx="3156449" cy="1866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" name="Google Shape;220;p5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389300" y="1763825"/>
              <a:ext cx="3156450" cy="18666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1" name="Google Shape;221;p5"/>
          <p:cNvSpPr txBox="1"/>
          <p:nvPr/>
        </p:nvSpPr>
        <p:spPr>
          <a:xfrm>
            <a:off x="293500" y="197250"/>
            <a:ext cx="6670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관련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사례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22" name="Google Shape;222;p5"/>
          <p:cNvSpPr txBox="1"/>
          <p:nvPr/>
        </p:nvSpPr>
        <p:spPr>
          <a:xfrm>
            <a:off x="2066950" y="5860500"/>
            <a:ext cx="91026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sng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시공간의 제약 없이 의류의 정보를 알 수 있고, 색상환 지식이 없어도 의류 분별이 가능</a:t>
            </a:r>
            <a:endParaRPr sz="1800" b="1" i="0" u="sng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1"/>
          <p:cNvSpPr txBox="1"/>
          <p:nvPr/>
        </p:nvSpPr>
        <p:spPr>
          <a:xfrm>
            <a:off x="293500" y="197250"/>
            <a:ext cx="7113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수행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시나리오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231" name="Google Shape;231;p1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67013" y="1895875"/>
            <a:ext cx="9753175" cy="4721325"/>
          </a:xfrm>
          <a:prstGeom prst="rect">
            <a:avLst/>
          </a:prstGeom>
          <a:noFill/>
          <a:ln w="19050" cap="flat" cmpd="sng">
            <a:solidFill>
              <a:srgbClr val="3A4CA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32" name="Google Shape;232;p11"/>
          <p:cNvSpPr txBox="1"/>
          <p:nvPr/>
        </p:nvSpPr>
        <p:spPr>
          <a:xfrm>
            <a:off x="582100" y="1333350"/>
            <a:ext cx="3115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제품 시나리오</a:t>
            </a:r>
            <a:endParaRPr sz="25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15850"/>
            <a:ext cx="8047176" cy="1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00174" y="3922376"/>
            <a:ext cx="4340536" cy="38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3796" y="-433829"/>
            <a:ext cx="3002901" cy="31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0"/>
          <p:cNvSpPr txBox="1"/>
          <p:nvPr/>
        </p:nvSpPr>
        <p:spPr>
          <a:xfrm>
            <a:off x="293500" y="197250"/>
            <a:ext cx="81681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시스템</a:t>
            </a:r>
            <a:r>
              <a:rPr lang="ko-KR" sz="15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</a:t>
            </a:r>
            <a:r>
              <a:rPr lang="ko-KR" sz="5000" b="1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구성도</a:t>
            </a:r>
            <a:endParaRPr sz="5000" b="1" i="0" u="none" strike="noStrike" cap="none">
              <a:solidFill>
                <a:srgbClr val="000000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241" name="Google Shape;241;p10"/>
          <p:cNvSpPr txBox="1"/>
          <p:nvPr/>
        </p:nvSpPr>
        <p:spPr>
          <a:xfrm>
            <a:off x="582100" y="1333350"/>
            <a:ext cx="3115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500"/>
              <a:buFont typeface="Noto Sans KR"/>
              <a:buChar char="❏"/>
            </a:pPr>
            <a:r>
              <a:rPr lang="ko-KR" sz="2500" b="1" i="0" u="none" strike="noStrike" cap="none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시스템 구성도</a:t>
            </a:r>
            <a:endParaRPr sz="2500" b="0" i="0" u="none" strike="noStrike" cap="none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42" name="Google Shape;242;p1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28338" y="1810350"/>
            <a:ext cx="10335324" cy="4415725"/>
          </a:xfrm>
          <a:prstGeom prst="rect">
            <a:avLst/>
          </a:prstGeom>
          <a:noFill/>
          <a:ln w="28575" cap="flat" cmpd="sng">
            <a:solidFill>
              <a:srgbClr val="3A4CA8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43" name="Google Shape;243;p10"/>
          <p:cNvGrpSpPr/>
          <p:nvPr/>
        </p:nvGrpSpPr>
        <p:grpSpPr>
          <a:xfrm>
            <a:off x="5373300" y="3811649"/>
            <a:ext cx="1445425" cy="1738326"/>
            <a:chOff x="5373300" y="3811649"/>
            <a:chExt cx="1445425" cy="1738326"/>
          </a:xfrm>
        </p:grpSpPr>
        <p:sp>
          <p:nvSpPr>
            <p:cNvPr id="244" name="Google Shape;244;p10"/>
            <p:cNvSpPr/>
            <p:nvPr/>
          </p:nvSpPr>
          <p:spPr>
            <a:xfrm>
              <a:off x="5373325" y="3811649"/>
              <a:ext cx="1445400" cy="361500"/>
            </a:xfrm>
            <a:prstGeom prst="rect">
              <a:avLst/>
            </a:prstGeom>
            <a:noFill/>
            <a:ln w="31750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5373325" y="4270622"/>
              <a:ext cx="1445400" cy="361500"/>
            </a:xfrm>
            <a:prstGeom prst="rect">
              <a:avLst/>
            </a:prstGeom>
            <a:noFill/>
            <a:ln w="31750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5373300" y="4729603"/>
              <a:ext cx="1445400" cy="361500"/>
            </a:xfrm>
            <a:prstGeom prst="rect">
              <a:avLst/>
            </a:prstGeom>
            <a:noFill/>
            <a:ln w="31750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5373325" y="5188475"/>
              <a:ext cx="1445400" cy="361500"/>
            </a:xfrm>
            <a:prstGeom prst="rect">
              <a:avLst/>
            </a:prstGeom>
            <a:noFill/>
            <a:ln w="31750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1891</Words>
  <Application>Microsoft Office PowerPoint</Application>
  <PresentationFormat>와이드스크린</PresentationFormat>
  <Paragraphs>400</Paragraphs>
  <Slides>31</Slides>
  <Notes>31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8" baseType="lpstr">
      <vt:lpstr>Malgun Gothic</vt:lpstr>
      <vt:lpstr>Noto Sans Symbols</vt:lpstr>
      <vt:lpstr>Noto Sans KR</vt:lpstr>
      <vt:lpstr>Do Hyeon</vt:lpstr>
      <vt:lpstr>Arial</vt:lpstr>
      <vt:lpstr>Noto Sans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정윤진(2020152037)</dc:creator>
  <cp:lastModifiedBy>myrose3011@naver.com</cp:lastModifiedBy>
  <cp:revision>1</cp:revision>
  <dcterms:created xsi:type="dcterms:W3CDTF">2023-11-25T11:07:59Z</dcterms:created>
  <dcterms:modified xsi:type="dcterms:W3CDTF">2024-04-01T10:14:52Z</dcterms:modified>
</cp:coreProperties>
</file>